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75" r:id="rId4"/>
    <p:sldId id="276" r:id="rId5"/>
    <p:sldId id="277" r:id="rId6"/>
    <p:sldId id="278" r:id="rId7"/>
    <p:sldId id="279" r:id="rId8"/>
    <p:sldId id="258" r:id="rId9"/>
    <p:sldId id="259" r:id="rId10"/>
    <p:sldId id="280" r:id="rId11"/>
    <p:sldId id="281" r:id="rId12"/>
    <p:sldId id="282" r:id="rId13"/>
    <p:sldId id="261" r:id="rId14"/>
    <p:sldId id="285" r:id="rId15"/>
    <p:sldId id="283" r:id="rId16"/>
    <p:sldId id="289" r:id="rId17"/>
    <p:sldId id="286" r:id="rId18"/>
    <p:sldId id="287" r:id="rId19"/>
    <p:sldId id="288" r:id="rId20"/>
    <p:sldId id="290" r:id="rId21"/>
    <p:sldId id="291" r:id="rId22"/>
    <p:sldId id="292" r:id="rId23"/>
    <p:sldId id="274" r:id="rId24"/>
    <p:sldId id="284" r:id="rId25"/>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33" autoAdjust="0"/>
    <p:restoredTop sz="94666"/>
  </p:normalViewPr>
  <p:slideViewPr>
    <p:cSldViewPr snapToGrid="0" snapToObjects="1">
      <p:cViewPr varScale="1">
        <p:scale>
          <a:sx n="68" d="100"/>
          <a:sy n="68" d="100"/>
        </p:scale>
        <p:origin x="11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hdphoto2.wdp>
</file>

<file path=ppt/media/image1.jpeg>
</file>

<file path=ppt/media/image10.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_tradnl"/>
              <a:t>Clic para editar título</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a:t>Haga clic para modificar el estilo de subtítulo del patrón</a:t>
            </a:r>
          </a:p>
        </p:txBody>
      </p:sp>
      <p:sp>
        <p:nvSpPr>
          <p:cNvPr id="4" name="Marcador de fecha 3"/>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999890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20574066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_tradnl"/>
              <a:t>Clic para editar título</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51260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1367638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11765882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sz="half" idx="1"/>
          </p:nvPr>
        </p:nvSpPr>
        <p:spPr>
          <a:xfrm>
            <a:off x="838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fecha 4"/>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889044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_tradnl"/>
              <a:t>Clic para editar título</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7" name="Marcador de fecha 6"/>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8" name="Marcador de pie de página 7"/>
          <p:cNvSpPr>
            <a:spLocks noGrp="1"/>
          </p:cNvSpPr>
          <p:nvPr>
            <p:ph type="ftr" sz="quarter" idx="11"/>
          </p:nvPr>
        </p:nvSpPr>
        <p:spPr/>
        <p:txBody>
          <a:bodyPr/>
          <a:lstStyle/>
          <a:p>
            <a:endParaRPr lang="es-ES_tradnl"/>
          </a:p>
        </p:txBody>
      </p:sp>
      <p:sp>
        <p:nvSpPr>
          <p:cNvPr id="9" name="Marcador de número de diapositiva 8"/>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2119935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fecha 2"/>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4" name="Marcador de pie de página 3"/>
          <p:cNvSpPr>
            <a:spLocks noGrp="1"/>
          </p:cNvSpPr>
          <p:nvPr>
            <p:ph type="ftr" sz="quarter" idx="11"/>
          </p:nvPr>
        </p:nvSpPr>
        <p:spPr/>
        <p:txBody>
          <a:bodyPr/>
          <a:lstStyle/>
          <a:p>
            <a:endParaRPr lang="es-ES_tradnl"/>
          </a:p>
        </p:txBody>
      </p:sp>
      <p:sp>
        <p:nvSpPr>
          <p:cNvPr id="5" name="Marcador de número de diapositiva 4"/>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854828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3" name="Marcador de pie de página 2"/>
          <p:cNvSpPr>
            <a:spLocks noGrp="1"/>
          </p:cNvSpPr>
          <p:nvPr>
            <p:ph type="ftr" sz="quarter" idx="11"/>
          </p:nvPr>
        </p:nvSpPr>
        <p:spPr/>
        <p:txBody>
          <a:bodyPr/>
          <a:lstStyle/>
          <a:p>
            <a:endParaRPr lang="es-ES_tradnl"/>
          </a:p>
        </p:txBody>
      </p:sp>
      <p:sp>
        <p:nvSpPr>
          <p:cNvPr id="4" name="Marcador de número de diapositiva 3"/>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4344968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Clic para editar título</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1143771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Clic para editar título</a:t>
            </a:r>
          </a:p>
        </p:txBody>
      </p:sp>
      <p:sp>
        <p:nvSpPr>
          <p:cNvPr id="3" name="Marcador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2CB86F39-990F-0A48-8964-CC64A5D9CBDB}" type="datetimeFigureOut">
              <a:rPr lang="es-ES_tradnl" smtClean="0"/>
              <a:t>31/03/2020</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1242972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_tradnl"/>
              <a:t>Clic para editar título</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B86F39-990F-0A48-8964-CC64A5D9CBDB}" type="datetimeFigureOut">
              <a:rPr lang="es-ES_tradnl" smtClean="0"/>
              <a:t>31/03/2020</a:t>
            </a:fld>
            <a:endParaRPr lang="es-ES_tradnl"/>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64F0A6-FFBA-F44D-A64D-0DBB0E324C1B}" type="slidenum">
              <a:rPr lang="es-ES_tradnl" smtClean="0"/>
              <a:t>‹#›</a:t>
            </a:fld>
            <a:endParaRPr lang="es-ES_tradnl"/>
          </a:p>
        </p:txBody>
      </p:sp>
    </p:spTree>
    <p:extLst>
      <p:ext uri="{BB962C8B-B14F-4D97-AF65-F5344CB8AC3E}">
        <p14:creationId xmlns:p14="http://schemas.microsoft.com/office/powerpoint/2010/main" val="2139517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hyperlink" Target="https://github.com/efrainpardo88/starwars-app-politecnico" TargetMode="Externa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AR WARS UNIVERSE - Star Wars: The Force Unleashed II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8410575"/>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redondeado 4"/>
          <p:cNvSpPr/>
          <p:nvPr/>
        </p:nvSpPr>
        <p:spPr>
          <a:xfrm>
            <a:off x="1370789" y="3990428"/>
            <a:ext cx="9298745" cy="3571289"/>
          </a:xfrm>
          <a:prstGeom prst="roundRect">
            <a:avLst/>
          </a:prstGeom>
          <a:solidFill>
            <a:schemeClr val="dk1">
              <a:alpha val="58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235636" y="4333914"/>
            <a:ext cx="6977575" cy="3416320"/>
          </a:xfrm>
          <a:prstGeom prst="rect">
            <a:avLst/>
          </a:prstGeom>
          <a:noFill/>
        </p:spPr>
        <p:txBody>
          <a:bodyPr wrap="square" rtlCol="0">
            <a:spAutoFit/>
          </a:bodyPr>
          <a:lstStyle/>
          <a:p>
            <a:pPr algn="ctr"/>
            <a:r>
              <a:rPr lang="es-CO" b="1" dirty="0">
                <a:solidFill>
                  <a:schemeClr val="bg1"/>
                </a:solidFill>
              </a:rPr>
              <a:t>DISEÑO DE APLICACIÓN WEB</a:t>
            </a:r>
            <a:endParaRPr lang="es-ES_tradnl" dirty="0">
              <a:solidFill>
                <a:schemeClr val="bg1"/>
              </a:solidFill>
            </a:endParaRPr>
          </a:p>
          <a:p>
            <a:pPr algn="ctr"/>
            <a:r>
              <a:rPr lang="es-CO" b="1" i="1" dirty="0">
                <a:solidFill>
                  <a:schemeClr val="bg1"/>
                </a:solidFill>
              </a:rPr>
              <a:t>Star wars app</a:t>
            </a:r>
            <a:endParaRPr lang="es-ES_tradnl" dirty="0">
              <a:solidFill>
                <a:schemeClr val="bg1"/>
              </a:solidFill>
            </a:endParaRPr>
          </a:p>
          <a:p>
            <a:pPr algn="ctr"/>
            <a:br>
              <a:rPr lang="es-CO" dirty="0">
                <a:solidFill>
                  <a:schemeClr val="bg1"/>
                </a:solidFill>
              </a:rPr>
            </a:br>
            <a:r>
              <a:rPr lang="es-CO" b="1" dirty="0">
                <a:solidFill>
                  <a:schemeClr val="bg1"/>
                </a:solidFill>
              </a:rPr>
              <a:t>TUTOR: Rivera Parra Carlos Ivan</a:t>
            </a:r>
            <a:br>
              <a:rPr lang="es-CO" b="1" dirty="0">
                <a:solidFill>
                  <a:schemeClr val="bg1"/>
                </a:solidFill>
              </a:rPr>
            </a:br>
            <a:br>
              <a:rPr lang="es-CO" b="1" dirty="0">
                <a:solidFill>
                  <a:schemeClr val="bg1"/>
                </a:solidFill>
              </a:rPr>
            </a:br>
            <a:r>
              <a:rPr lang="es-CO" dirty="0">
                <a:solidFill>
                  <a:schemeClr val="bg1"/>
                </a:solidFill>
              </a:rPr>
              <a:t>MARZO 2020</a:t>
            </a:r>
            <a:endParaRPr lang="es-ES_tradnl" dirty="0">
              <a:solidFill>
                <a:schemeClr val="bg1"/>
              </a:solidFill>
            </a:endParaRPr>
          </a:p>
          <a:p>
            <a:pPr algn="ctr"/>
            <a:r>
              <a:rPr lang="es-CO" dirty="0">
                <a:solidFill>
                  <a:schemeClr val="bg1"/>
                </a:solidFill>
              </a:rPr>
              <a:t>Politécnico Gran Colombiano</a:t>
            </a:r>
            <a:endParaRPr lang="es-ES_tradnl" dirty="0">
              <a:solidFill>
                <a:schemeClr val="bg1"/>
              </a:solidFill>
            </a:endParaRPr>
          </a:p>
          <a:p>
            <a:pPr algn="ctr"/>
            <a:r>
              <a:rPr lang="es-CO" dirty="0">
                <a:solidFill>
                  <a:schemeClr val="bg1"/>
                </a:solidFill>
              </a:rPr>
              <a:t>Ingeniería de Software </a:t>
            </a:r>
            <a:endParaRPr lang="es-ES_tradnl" dirty="0">
              <a:solidFill>
                <a:schemeClr val="bg1"/>
              </a:solidFill>
            </a:endParaRPr>
          </a:p>
          <a:p>
            <a:pPr algn="ctr"/>
            <a:r>
              <a:rPr lang="es-CO" dirty="0">
                <a:solidFill>
                  <a:schemeClr val="bg1"/>
                </a:solidFill>
              </a:rPr>
              <a:t>Front-End</a:t>
            </a:r>
            <a:endParaRPr lang="es-ES_tradnl" dirty="0">
              <a:solidFill>
                <a:schemeClr val="bg1"/>
              </a:solidFill>
            </a:endParaRPr>
          </a:p>
          <a:p>
            <a:endParaRPr lang="es-ES_tradnl" dirty="0">
              <a:solidFill>
                <a:schemeClr val="bg1"/>
              </a:solidFill>
            </a:endParaRPr>
          </a:p>
          <a:p>
            <a:pPr algn="ctr"/>
            <a:endParaRPr lang="es-ES_tradnl" dirty="0">
              <a:solidFill>
                <a:schemeClr val="bg1"/>
              </a:solidFill>
            </a:endParaRPr>
          </a:p>
          <a:p>
            <a:pPr algn="ctr"/>
            <a:r>
              <a:rPr lang="es-CO" dirty="0">
                <a:solidFill>
                  <a:schemeClr val="bg1"/>
                </a:solidFill>
              </a:rPr>
              <a:t> </a:t>
            </a:r>
            <a:endParaRPr lang="es-ES_tradnl" dirty="0">
              <a:solidFill>
                <a:schemeClr val="bg1"/>
              </a:solidFill>
            </a:endParaRPr>
          </a:p>
        </p:txBody>
      </p:sp>
      <p:sp>
        <p:nvSpPr>
          <p:cNvPr id="7" name="CuadroTexto 6"/>
          <p:cNvSpPr txBox="1"/>
          <p:nvPr/>
        </p:nvSpPr>
        <p:spPr>
          <a:xfrm>
            <a:off x="5683348" y="4827740"/>
            <a:ext cx="4839286" cy="2031325"/>
          </a:xfrm>
          <a:prstGeom prst="rect">
            <a:avLst/>
          </a:prstGeom>
          <a:noFill/>
        </p:spPr>
        <p:txBody>
          <a:bodyPr wrap="square" rtlCol="0">
            <a:spAutoFit/>
          </a:bodyPr>
          <a:lstStyle/>
          <a:p>
            <a:pPr algn="ctr"/>
            <a:r>
              <a:rPr lang="es-ES_tradnl" dirty="0"/>
              <a:t> </a:t>
            </a:r>
            <a:r>
              <a:rPr lang="es-CO" b="1" dirty="0">
                <a:solidFill>
                  <a:schemeClr val="bg1"/>
                </a:solidFill>
              </a:rPr>
              <a:t>PRESENTADO POR:</a:t>
            </a:r>
          </a:p>
          <a:p>
            <a:pPr algn="ctr"/>
            <a:endParaRPr lang="es-ES_tradnl" dirty="0">
              <a:solidFill>
                <a:schemeClr val="bg1"/>
              </a:solidFill>
            </a:endParaRPr>
          </a:p>
          <a:p>
            <a:pPr algn="ctr"/>
            <a:r>
              <a:rPr lang="es-CO" dirty="0" err="1">
                <a:solidFill>
                  <a:schemeClr val="bg1"/>
                </a:solidFill>
              </a:rPr>
              <a:t>Edicson</a:t>
            </a:r>
            <a:r>
              <a:rPr lang="es-CO" dirty="0">
                <a:solidFill>
                  <a:schemeClr val="bg1"/>
                </a:solidFill>
              </a:rPr>
              <a:t> Armando Hurtado lozano  1111480169</a:t>
            </a:r>
            <a:endParaRPr lang="es-ES_tradnl" dirty="0">
              <a:solidFill>
                <a:schemeClr val="bg1"/>
              </a:solidFill>
            </a:endParaRPr>
          </a:p>
          <a:p>
            <a:pPr algn="ctr"/>
            <a:r>
              <a:rPr lang="es-ES" dirty="0" err="1">
                <a:solidFill>
                  <a:schemeClr val="bg1"/>
                </a:solidFill>
              </a:rPr>
              <a:t>Briam</a:t>
            </a:r>
            <a:r>
              <a:rPr lang="es-ES" dirty="0">
                <a:solidFill>
                  <a:schemeClr val="bg1"/>
                </a:solidFill>
              </a:rPr>
              <a:t> David Leyton </a:t>
            </a:r>
            <a:r>
              <a:rPr lang="es-ES" dirty="0" err="1">
                <a:solidFill>
                  <a:schemeClr val="bg1"/>
                </a:solidFill>
              </a:rPr>
              <a:t>Lopez</a:t>
            </a:r>
            <a:r>
              <a:rPr lang="es-ES" dirty="0">
                <a:solidFill>
                  <a:schemeClr val="bg1"/>
                </a:solidFill>
              </a:rPr>
              <a:t> 1721021029</a:t>
            </a:r>
            <a:endParaRPr lang="es-ES_tradnl" dirty="0">
              <a:solidFill>
                <a:schemeClr val="bg1"/>
              </a:solidFill>
            </a:endParaRPr>
          </a:p>
          <a:p>
            <a:pPr algn="ctr"/>
            <a:r>
              <a:rPr lang="it-IT" dirty="0">
                <a:solidFill>
                  <a:schemeClr val="bg1"/>
                </a:solidFill>
              </a:rPr>
              <a:t>Juan Pablo Gomez Mastrodomenico 1911021762</a:t>
            </a:r>
            <a:endParaRPr lang="es-ES_tradnl" dirty="0">
              <a:solidFill>
                <a:schemeClr val="bg1"/>
              </a:solidFill>
            </a:endParaRPr>
          </a:p>
          <a:p>
            <a:pPr algn="ctr"/>
            <a:r>
              <a:rPr lang="pt-BR" dirty="0">
                <a:solidFill>
                  <a:schemeClr val="bg1"/>
                </a:solidFill>
              </a:rPr>
              <a:t>Efrain Leonardo Pardo Pantano 1711023683</a:t>
            </a:r>
            <a:endParaRPr lang="es-CO" dirty="0">
              <a:solidFill>
                <a:schemeClr val="bg1"/>
              </a:solidFill>
            </a:endParaRPr>
          </a:p>
          <a:p>
            <a:endParaRPr lang="es-ES_tradnl" dirty="0"/>
          </a:p>
        </p:txBody>
      </p:sp>
      <p:pic>
        <p:nvPicPr>
          <p:cNvPr id="9" name="Imagen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984" y="0"/>
            <a:ext cx="2401611" cy="1448972"/>
          </a:xfrm>
          <a:prstGeom prst="rect">
            <a:avLst/>
          </a:prstGeom>
        </p:spPr>
      </p:pic>
      <p:pic>
        <p:nvPicPr>
          <p:cNvPr id="10" name="Imagen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54650" y="343486"/>
            <a:ext cx="1905000" cy="762000"/>
          </a:xfrm>
          <a:prstGeom prst="rect">
            <a:avLst/>
          </a:prstGeom>
        </p:spPr>
      </p:pic>
    </p:spTree>
    <p:extLst>
      <p:ext uri="{BB962C8B-B14F-4D97-AF65-F5344CB8AC3E}">
        <p14:creationId xmlns:p14="http://schemas.microsoft.com/office/powerpoint/2010/main" val="11078437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dirty="0"/>
          </a:p>
        </p:txBody>
      </p:sp>
      <p:sp>
        <p:nvSpPr>
          <p:cNvPr id="6" name="Rectángulo 5"/>
          <p:cNvSpPr/>
          <p:nvPr/>
        </p:nvSpPr>
        <p:spPr>
          <a:xfrm>
            <a:off x="1603717" y="640685"/>
            <a:ext cx="8984564" cy="4585871"/>
          </a:xfrm>
          <a:prstGeom prst="rect">
            <a:avLst/>
          </a:prstGeom>
        </p:spPr>
        <p:txBody>
          <a:bodyPr wrap="square">
            <a:spAutoFit/>
          </a:bodyPr>
          <a:lstStyle/>
          <a:p>
            <a:pPr algn="ctr"/>
            <a:r>
              <a:rPr lang="es-ES_tradnl" sz="3200" b="1" i="0" u="none" strike="noStrike" baseline="0" dirty="0">
                <a:solidFill>
                  <a:schemeClr val="bg1"/>
                </a:solidFill>
                <a:latin typeface="Calibri" charset="0"/>
              </a:rPr>
              <a:t>DOCUMENTACIÓN</a:t>
            </a:r>
            <a:r>
              <a:rPr lang="es-ES_tradnl" sz="3200" b="0" i="0" u="none" strike="noStrike" baseline="0" dirty="0">
                <a:solidFill>
                  <a:schemeClr val="bg1"/>
                </a:solidFill>
                <a:latin typeface="Calibri" charset="0"/>
              </a:rPr>
              <a:t> DE REQUERIMIENTOS</a:t>
            </a:r>
          </a:p>
          <a:p>
            <a:pPr algn="ctr"/>
            <a:endParaRPr lang="es-ES_tradnl" sz="3200" dirty="0">
              <a:solidFill>
                <a:schemeClr val="bg1"/>
              </a:solidFill>
              <a:latin typeface="Calibri" charset="0"/>
            </a:endParaRPr>
          </a:p>
          <a:p>
            <a:pPr algn="ctr"/>
            <a:endParaRPr lang="es-ES_tradnl" sz="3200" dirty="0">
              <a:solidFill>
                <a:schemeClr val="bg1"/>
              </a:solidFill>
              <a:latin typeface="Calibri" charset="0"/>
            </a:endParaRPr>
          </a:p>
          <a:p>
            <a:r>
              <a:rPr lang="es-ES_tradnl" sz="2800" b="0" i="0" u="none" strike="noStrike" baseline="0" dirty="0">
                <a:solidFill>
                  <a:schemeClr val="bg1"/>
                </a:solidFill>
                <a:latin typeface="Calibri" charset="0"/>
              </a:rPr>
              <a:t>Se definió para la documentación de requerimientos, trabajar con Historias de Usuario (US), para poder definir cada punto a desarrollar y asignarlos a cada usuario.</a:t>
            </a:r>
          </a:p>
          <a:p>
            <a:endParaRPr lang="es-ES_tradnl" sz="2800" dirty="0">
              <a:solidFill>
                <a:schemeClr val="bg1"/>
              </a:solidFill>
              <a:latin typeface="Calibri" charset="0"/>
            </a:endParaRPr>
          </a:p>
          <a:p>
            <a:r>
              <a:rPr lang="es-ES_tradnl" sz="2800" b="0" i="0" u="none" strike="noStrike" baseline="0" dirty="0">
                <a:solidFill>
                  <a:schemeClr val="bg1"/>
                </a:solidFill>
                <a:latin typeface="Calibri" charset="0"/>
              </a:rPr>
              <a:t>De igual manera, cada historia de usuario viene detallada con sub tareas que permiten un mayor detalle del requerimiento.</a:t>
            </a:r>
            <a:endParaRPr lang="es-ES_tradnl" sz="3200" b="0" i="0" u="none" strike="noStrike" baseline="0" dirty="0">
              <a:solidFill>
                <a:schemeClr val="bg1"/>
              </a:solidFill>
              <a:latin typeface="Calibri" charset="0"/>
            </a:endParaRPr>
          </a:p>
        </p:txBody>
      </p:sp>
    </p:spTree>
    <p:extLst>
      <p:ext uri="{BB962C8B-B14F-4D97-AF65-F5344CB8AC3E}">
        <p14:creationId xmlns:p14="http://schemas.microsoft.com/office/powerpoint/2010/main" val="6393049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dirty="0"/>
          </a:p>
        </p:txBody>
      </p:sp>
      <p:sp>
        <p:nvSpPr>
          <p:cNvPr id="6" name="Rectángulo 5"/>
          <p:cNvSpPr/>
          <p:nvPr/>
        </p:nvSpPr>
        <p:spPr>
          <a:xfrm>
            <a:off x="1603717" y="640685"/>
            <a:ext cx="8984564" cy="5570756"/>
          </a:xfrm>
          <a:prstGeom prst="rect">
            <a:avLst/>
          </a:prstGeom>
        </p:spPr>
        <p:txBody>
          <a:bodyPr wrap="square">
            <a:spAutoFit/>
          </a:bodyPr>
          <a:lstStyle/>
          <a:p>
            <a:pPr algn="ctr"/>
            <a:r>
              <a:rPr lang="es-ES_tradnl" sz="3200" b="1" i="0" u="none" strike="noStrike" baseline="0" dirty="0">
                <a:solidFill>
                  <a:schemeClr val="bg1"/>
                </a:solidFill>
                <a:latin typeface="Calibri" charset="0"/>
              </a:rPr>
              <a:t>DOCUMENTACIÓN</a:t>
            </a:r>
            <a:r>
              <a:rPr lang="es-ES_tradnl" sz="3200" b="0" i="0" u="none" strike="noStrike" baseline="0" dirty="0">
                <a:solidFill>
                  <a:schemeClr val="bg1"/>
                </a:solidFill>
                <a:latin typeface="Calibri" charset="0"/>
              </a:rPr>
              <a:t> DE REQUERIMIENTOS</a:t>
            </a:r>
          </a:p>
          <a:p>
            <a:pPr algn="ctr"/>
            <a:endParaRPr lang="es-ES_tradnl" sz="3200" dirty="0">
              <a:solidFill>
                <a:schemeClr val="bg1"/>
              </a:solidFill>
              <a:latin typeface="Calibri" charset="0"/>
            </a:endParaRPr>
          </a:p>
          <a:p>
            <a:pPr algn="ctr"/>
            <a:endParaRPr lang="es-ES_tradnl" sz="3200" dirty="0">
              <a:solidFill>
                <a:schemeClr val="bg1"/>
              </a:solidFill>
              <a:latin typeface="Calibri" charset="0"/>
            </a:endParaRPr>
          </a:p>
          <a:p>
            <a:r>
              <a:rPr lang="es-ES_tradnl" sz="2800" b="0" i="0" u="none" strike="noStrike" baseline="0" dirty="0">
                <a:solidFill>
                  <a:schemeClr val="bg1"/>
                </a:solidFill>
                <a:latin typeface="Calibri" charset="0"/>
              </a:rPr>
              <a:t>De igual manera se definió con el equipo realizar la construcción de las US en GitHub a través del ítem Issues, para poder realizar la asignación de cada uno de los Issues a los colaboradores en GitHub.</a:t>
            </a:r>
          </a:p>
          <a:p>
            <a:endParaRPr lang="es-ES_tradnl" sz="2800" dirty="0">
              <a:solidFill>
                <a:schemeClr val="bg1"/>
              </a:solidFill>
              <a:latin typeface="Calibri" charset="0"/>
            </a:endParaRPr>
          </a:p>
          <a:p>
            <a:r>
              <a:rPr lang="es-ES_tradnl" sz="2800" b="0" i="0" u="none" strike="noStrike" baseline="0" dirty="0">
                <a:solidFill>
                  <a:schemeClr val="bg1"/>
                </a:solidFill>
                <a:latin typeface="Calibri" charset="0"/>
              </a:rPr>
              <a:t>Este es nuestro repositorio en GitHub:</a:t>
            </a:r>
          </a:p>
          <a:p>
            <a:endParaRPr lang="es-ES_tradnl" sz="2800" dirty="0">
              <a:solidFill>
                <a:schemeClr val="bg1"/>
              </a:solidFill>
              <a:latin typeface="Calibri" charset="0"/>
            </a:endParaRPr>
          </a:p>
          <a:p>
            <a:r>
              <a:rPr lang="en-US" sz="3200" dirty="0">
                <a:highlight>
                  <a:srgbClr val="C0C0C0"/>
                </a:highlight>
                <a:hlinkClick r:id="rId4"/>
              </a:rPr>
              <a:t>https://github.com/efrainpardo88/starwars-app-politecnico</a:t>
            </a:r>
            <a:endParaRPr lang="es-ES_tradnl" sz="3200" b="0" i="0" u="none" strike="noStrike" baseline="0" dirty="0">
              <a:solidFill>
                <a:schemeClr val="bg1"/>
              </a:solidFill>
              <a:highlight>
                <a:srgbClr val="C0C0C0"/>
              </a:highlight>
              <a:latin typeface="Calibri" charset="0"/>
            </a:endParaRPr>
          </a:p>
        </p:txBody>
      </p:sp>
    </p:spTree>
    <p:extLst>
      <p:ext uri="{BB962C8B-B14F-4D97-AF65-F5344CB8AC3E}">
        <p14:creationId xmlns:p14="http://schemas.microsoft.com/office/powerpoint/2010/main" val="5370798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dirty="0"/>
          </a:p>
        </p:txBody>
      </p:sp>
      <p:sp>
        <p:nvSpPr>
          <p:cNvPr id="6" name="Rectángulo 5"/>
          <p:cNvSpPr/>
          <p:nvPr/>
        </p:nvSpPr>
        <p:spPr>
          <a:xfrm>
            <a:off x="745588" y="274924"/>
            <a:ext cx="10700822" cy="1508105"/>
          </a:xfrm>
          <a:prstGeom prst="rect">
            <a:avLst/>
          </a:prstGeom>
        </p:spPr>
        <p:txBody>
          <a:bodyPr wrap="square">
            <a:spAutoFit/>
          </a:bodyPr>
          <a:lstStyle/>
          <a:p>
            <a:pPr algn="ctr"/>
            <a:r>
              <a:rPr lang="es-ES_tradnl" sz="3200" b="1" i="0" u="none" strike="noStrike" baseline="0" dirty="0">
                <a:solidFill>
                  <a:schemeClr val="bg1"/>
                </a:solidFill>
                <a:latin typeface="Calibri" charset="0"/>
              </a:rPr>
              <a:t>DOCUMENTACIÓN</a:t>
            </a:r>
            <a:r>
              <a:rPr lang="es-ES_tradnl" sz="3200" b="0" i="0" u="none" strike="noStrike" baseline="0" dirty="0">
                <a:solidFill>
                  <a:schemeClr val="bg1"/>
                </a:solidFill>
                <a:latin typeface="Calibri" charset="0"/>
              </a:rPr>
              <a:t> DE REQUERIMIENTOS</a:t>
            </a:r>
          </a:p>
          <a:p>
            <a:pPr algn="ctr"/>
            <a:endParaRPr lang="es-ES_tradnl" sz="3200" dirty="0">
              <a:solidFill>
                <a:schemeClr val="bg1"/>
              </a:solidFill>
              <a:latin typeface="Calibri" charset="0"/>
            </a:endParaRPr>
          </a:p>
          <a:p>
            <a:r>
              <a:rPr lang="es-419" sz="2800" b="0" i="0" u="none" strike="noStrike" baseline="0" dirty="0">
                <a:solidFill>
                  <a:schemeClr val="bg1"/>
                </a:solidFill>
                <a:latin typeface="Calibri" charset="0"/>
              </a:rPr>
              <a:t>Esta es una descripción general de las US</a:t>
            </a:r>
            <a:endParaRPr lang="es-ES_tradnl" sz="3200" b="0" i="0" u="none" strike="noStrike" baseline="0" dirty="0">
              <a:solidFill>
                <a:schemeClr val="bg1"/>
              </a:solidFill>
              <a:highlight>
                <a:srgbClr val="C0C0C0"/>
              </a:highlight>
              <a:latin typeface="Calibri" charset="0"/>
            </a:endParaRPr>
          </a:p>
        </p:txBody>
      </p:sp>
      <p:sp>
        <p:nvSpPr>
          <p:cNvPr id="7" name="Rectángulo: esquinas redondeadas 14">
            <a:extLst>
              <a:ext uri="{FF2B5EF4-FFF2-40B4-BE49-F238E27FC236}">
                <a16:creationId xmlns:a16="http://schemas.microsoft.com/office/drawing/2014/main" id="{CA25524C-CFCC-4D7E-B475-4FB37C130988}"/>
              </a:ext>
            </a:extLst>
          </p:cNvPr>
          <p:cNvSpPr/>
          <p:nvPr/>
        </p:nvSpPr>
        <p:spPr>
          <a:xfrm>
            <a:off x="838200" y="1804470"/>
            <a:ext cx="3341913" cy="139492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dirty="0">
                <a:solidFill>
                  <a:sysClr val="windowText" lastClr="000000"/>
                </a:solidFill>
              </a:rPr>
              <a:t>Landing Page</a:t>
            </a:r>
          </a:p>
          <a:p>
            <a:r>
              <a:rPr lang="es-CO" sz="1200" dirty="0">
                <a:solidFill>
                  <a:sysClr val="windowText" lastClr="000000"/>
                </a:solidFill>
              </a:rPr>
              <a:t>“quiero poder digitar la URL y directamente entrar a navegar en todo el contenido de StarWars”</a:t>
            </a:r>
          </a:p>
        </p:txBody>
      </p:sp>
      <p:sp>
        <p:nvSpPr>
          <p:cNvPr id="8" name="Rectángulo: esquinas redondeadas 21">
            <a:extLst>
              <a:ext uri="{FF2B5EF4-FFF2-40B4-BE49-F238E27FC236}">
                <a16:creationId xmlns:a16="http://schemas.microsoft.com/office/drawing/2014/main" id="{F9881E87-9B8C-4E01-A7EB-98C6453E7A32}"/>
              </a:ext>
            </a:extLst>
          </p:cNvPr>
          <p:cNvSpPr/>
          <p:nvPr/>
        </p:nvSpPr>
        <p:spPr>
          <a:xfrm>
            <a:off x="4425043" y="1804470"/>
            <a:ext cx="3341913" cy="139492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dirty="0">
                <a:solidFill>
                  <a:sysClr val="windowText" lastClr="000000"/>
                </a:solidFill>
              </a:rPr>
              <a:t>Películas</a:t>
            </a:r>
          </a:p>
          <a:p>
            <a:r>
              <a:rPr lang="es-CO" sz="1200" dirty="0">
                <a:solidFill>
                  <a:sysClr val="windowText" lastClr="000000"/>
                </a:solidFill>
              </a:rPr>
              <a:t>“quiero encontrar todas las películas de StarWars poder saber su titulo, de que se trata, quien la dirigió, cuando se lanzo y cuales son los personajes, planetas, naves, vehículos y especies que aparecen en la película”</a:t>
            </a:r>
          </a:p>
        </p:txBody>
      </p:sp>
      <p:sp>
        <p:nvSpPr>
          <p:cNvPr id="9" name="Rectángulo: esquinas redondeadas 22">
            <a:extLst>
              <a:ext uri="{FF2B5EF4-FFF2-40B4-BE49-F238E27FC236}">
                <a16:creationId xmlns:a16="http://schemas.microsoft.com/office/drawing/2014/main" id="{6FCD05CA-5463-46DD-B369-35C177A5221A}"/>
              </a:ext>
            </a:extLst>
          </p:cNvPr>
          <p:cNvSpPr/>
          <p:nvPr/>
        </p:nvSpPr>
        <p:spPr>
          <a:xfrm>
            <a:off x="8011886" y="1804469"/>
            <a:ext cx="3341913" cy="139492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dirty="0">
                <a:solidFill>
                  <a:sysClr val="windowText" lastClr="000000"/>
                </a:solidFill>
              </a:rPr>
              <a:t>Personajes</a:t>
            </a:r>
          </a:p>
          <a:p>
            <a:r>
              <a:rPr lang="es-CO" sz="1200" dirty="0">
                <a:solidFill>
                  <a:sysClr val="windowText" lastClr="000000"/>
                </a:solidFill>
              </a:rPr>
              <a:t>“quiero encontrar todas los personajes de StarWars poder saber su nombre, facciones, nacimiento, sexualidad, de donde viene, en que películas aparece, cual es su especie y los vehículos y naves que ha usado”</a:t>
            </a:r>
          </a:p>
        </p:txBody>
      </p:sp>
      <p:sp>
        <p:nvSpPr>
          <p:cNvPr id="10" name="Rectángulo: esquinas redondeadas 23">
            <a:extLst>
              <a:ext uri="{FF2B5EF4-FFF2-40B4-BE49-F238E27FC236}">
                <a16:creationId xmlns:a16="http://schemas.microsoft.com/office/drawing/2014/main" id="{32D1D863-7A95-4071-9094-3532C73A7FBA}"/>
              </a:ext>
            </a:extLst>
          </p:cNvPr>
          <p:cNvSpPr/>
          <p:nvPr/>
        </p:nvSpPr>
        <p:spPr>
          <a:xfrm>
            <a:off x="838200" y="3454952"/>
            <a:ext cx="3341913" cy="139492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dirty="0">
                <a:solidFill>
                  <a:sysClr val="windowText" lastClr="000000"/>
                </a:solidFill>
              </a:rPr>
              <a:t>Planetas</a:t>
            </a:r>
          </a:p>
          <a:p>
            <a:r>
              <a:rPr lang="es-CO" sz="1200" dirty="0">
                <a:solidFill>
                  <a:sysClr val="windowText" lastClr="000000"/>
                </a:solidFill>
              </a:rPr>
              <a:t>“quiero poder conocer cuales son todos los planetas que han existido en StarWars y sus características como nombre, población, especies, en que películas aparece y los datos técnicos del planeta”</a:t>
            </a:r>
          </a:p>
        </p:txBody>
      </p:sp>
      <p:sp>
        <p:nvSpPr>
          <p:cNvPr id="11" name="Rectángulo: esquinas redondeadas 24">
            <a:extLst>
              <a:ext uri="{FF2B5EF4-FFF2-40B4-BE49-F238E27FC236}">
                <a16:creationId xmlns:a16="http://schemas.microsoft.com/office/drawing/2014/main" id="{190DF783-D0C2-4408-9B79-0E06AD6F536F}"/>
              </a:ext>
            </a:extLst>
          </p:cNvPr>
          <p:cNvSpPr/>
          <p:nvPr/>
        </p:nvSpPr>
        <p:spPr>
          <a:xfrm>
            <a:off x="4425043" y="3454952"/>
            <a:ext cx="3341913" cy="139492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dirty="0">
                <a:solidFill>
                  <a:sysClr val="windowText" lastClr="000000"/>
                </a:solidFill>
              </a:rPr>
              <a:t>Especies</a:t>
            </a:r>
          </a:p>
          <a:p>
            <a:r>
              <a:rPr lang="es-CO" sz="1200" dirty="0">
                <a:solidFill>
                  <a:sysClr val="windowText" lastClr="000000"/>
                </a:solidFill>
              </a:rPr>
              <a:t>“quiero poder ver todas las especies que han existido en StarWars y saber características como el nombre, clasificación, facciones, años de vida, planeta de origen, idioma, películas y cuales personajes son de cada especie”</a:t>
            </a:r>
          </a:p>
        </p:txBody>
      </p:sp>
      <p:sp>
        <p:nvSpPr>
          <p:cNvPr id="12" name="Rectángulo: esquinas redondeadas 25">
            <a:extLst>
              <a:ext uri="{FF2B5EF4-FFF2-40B4-BE49-F238E27FC236}">
                <a16:creationId xmlns:a16="http://schemas.microsoft.com/office/drawing/2014/main" id="{4A024269-9046-40D2-AB7E-B13F7C271EE6}"/>
              </a:ext>
            </a:extLst>
          </p:cNvPr>
          <p:cNvSpPr/>
          <p:nvPr/>
        </p:nvSpPr>
        <p:spPr>
          <a:xfrm>
            <a:off x="8011886" y="3454951"/>
            <a:ext cx="3341913" cy="139492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dirty="0">
                <a:solidFill>
                  <a:sysClr val="windowText" lastClr="000000"/>
                </a:solidFill>
              </a:rPr>
              <a:t>Vehículos</a:t>
            </a:r>
          </a:p>
          <a:p>
            <a:r>
              <a:rPr lang="es-CO" sz="1200" dirty="0">
                <a:solidFill>
                  <a:sysClr val="windowText" lastClr="000000"/>
                </a:solidFill>
              </a:rPr>
              <a:t>“desearía poder conocer todos los vehículos de StarWars y sus características como nombre, modelo, clase, fabricante, tamaño, valor, conductores, capacidad de carga y películas en las que han aparecido”</a:t>
            </a:r>
          </a:p>
        </p:txBody>
      </p:sp>
      <p:sp>
        <p:nvSpPr>
          <p:cNvPr id="13" name="Rectángulo: esquinas redondeadas 26">
            <a:extLst>
              <a:ext uri="{FF2B5EF4-FFF2-40B4-BE49-F238E27FC236}">
                <a16:creationId xmlns:a16="http://schemas.microsoft.com/office/drawing/2014/main" id="{4FD4FF9B-C19E-4F27-ADF8-157776F5196D}"/>
              </a:ext>
            </a:extLst>
          </p:cNvPr>
          <p:cNvSpPr/>
          <p:nvPr/>
        </p:nvSpPr>
        <p:spPr>
          <a:xfrm>
            <a:off x="2509157" y="5088950"/>
            <a:ext cx="3341913" cy="139492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dirty="0">
                <a:solidFill>
                  <a:sysClr val="windowText" lastClr="000000"/>
                </a:solidFill>
              </a:rPr>
              <a:t>Naves</a:t>
            </a:r>
          </a:p>
          <a:p>
            <a:r>
              <a:rPr lang="es-CO" sz="1200" dirty="0">
                <a:solidFill>
                  <a:sysClr val="windowText" lastClr="000000"/>
                </a:solidFill>
              </a:rPr>
              <a:t>“desearía poder conocer todas las naves de StarWars y sus características como nombre, modelo, clase, fabricante, tamaño, valor, conductores, capacidad de carga y películas en las que han aparecido</a:t>
            </a:r>
          </a:p>
        </p:txBody>
      </p:sp>
      <p:sp>
        <p:nvSpPr>
          <p:cNvPr id="14" name="Rectángulo: esquinas redondeadas 27">
            <a:extLst>
              <a:ext uri="{FF2B5EF4-FFF2-40B4-BE49-F238E27FC236}">
                <a16:creationId xmlns:a16="http://schemas.microsoft.com/office/drawing/2014/main" id="{DD0027A3-F25A-4DDB-8133-BE364EC704CD}"/>
              </a:ext>
            </a:extLst>
          </p:cNvPr>
          <p:cNvSpPr/>
          <p:nvPr/>
        </p:nvSpPr>
        <p:spPr>
          <a:xfrm>
            <a:off x="6096000" y="5088950"/>
            <a:ext cx="3341913" cy="139492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s-CO" dirty="0">
                <a:solidFill>
                  <a:sysClr val="windowText" lastClr="000000"/>
                </a:solidFill>
              </a:rPr>
              <a:t>Mapa del sitio</a:t>
            </a:r>
          </a:p>
          <a:p>
            <a:r>
              <a:rPr lang="es-CO" sz="1200" dirty="0">
                <a:solidFill>
                  <a:sysClr val="windowText" lastClr="000000"/>
                </a:solidFill>
              </a:rPr>
              <a:t>“queremos poder ver en un mismo lugar todas la información de películas, personajes, planetas, especies, vehículos y naves.</a:t>
            </a:r>
          </a:p>
        </p:txBody>
      </p:sp>
    </p:spTree>
    <p:extLst>
      <p:ext uri="{BB962C8B-B14F-4D97-AF65-F5344CB8AC3E}">
        <p14:creationId xmlns:p14="http://schemas.microsoft.com/office/powerpoint/2010/main" val="33652465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897987" y="1027374"/>
            <a:ext cx="10396024" cy="6001643"/>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b="1" dirty="0">
              <a:solidFill>
                <a:schemeClr val="bg1"/>
              </a:solidFill>
            </a:endParaRPr>
          </a:p>
          <a:p>
            <a:pPr algn="just"/>
            <a:r>
              <a:rPr lang="es-ES_tradnl" sz="2400" dirty="0">
                <a:solidFill>
                  <a:schemeClr val="bg1"/>
                </a:solidFill>
              </a:rPr>
              <a:t>Antes de empezar a diseñar conocimos nuestras </a:t>
            </a:r>
            <a:r>
              <a:rPr lang="es-ES_tradnl" sz="2400" b="1" dirty="0">
                <a:solidFill>
                  <a:schemeClr val="bg1"/>
                </a:solidFill>
              </a:rPr>
              <a:t>herramientas existentes</a:t>
            </a:r>
            <a:r>
              <a:rPr lang="es-ES_tradnl" sz="2400" dirty="0">
                <a:solidFill>
                  <a:schemeClr val="bg1"/>
                </a:solidFill>
              </a:rPr>
              <a:t> que pueden ayudarnos a resolver el problema y/o el planteamiento del proyecto, trabajamos sobre </a:t>
            </a:r>
            <a:r>
              <a:rPr lang="es-ES_tradnl" sz="2400" dirty="0" err="1">
                <a:solidFill>
                  <a:schemeClr val="bg1"/>
                </a:solidFill>
              </a:rPr>
              <a:t>Beachmarking</a:t>
            </a:r>
            <a:r>
              <a:rPr lang="es-ES_tradnl" sz="2400" dirty="0">
                <a:solidFill>
                  <a:schemeClr val="bg1"/>
                </a:solidFill>
              </a:rPr>
              <a:t> indagando sobre otras plataformas que nos ayudara a entender la experiencia del usuario, de esta manera nos ayudó a definir </a:t>
            </a:r>
            <a:r>
              <a:rPr lang="es-ES_tradnl" sz="2400" b="1" dirty="0">
                <a:solidFill>
                  <a:schemeClr val="bg1"/>
                </a:solidFill>
              </a:rPr>
              <a:t>cómo podría funcionar el flujo del usuario</a:t>
            </a:r>
            <a:r>
              <a:rPr lang="es-ES_tradnl" sz="2400" dirty="0">
                <a:solidFill>
                  <a:schemeClr val="bg1"/>
                </a:solidFill>
              </a:rPr>
              <a:t>.</a:t>
            </a:r>
          </a:p>
          <a:p>
            <a:pPr algn="just"/>
            <a:endParaRPr lang="es-ES_tradnl" sz="2400" dirty="0">
              <a:solidFill>
                <a:schemeClr val="bg1"/>
              </a:solidFill>
            </a:endParaRPr>
          </a:p>
          <a:p>
            <a:pPr algn="ctr"/>
            <a:r>
              <a:rPr lang="es-ES_tradnl" sz="2400" b="1" dirty="0">
                <a:solidFill>
                  <a:schemeClr val="bg1"/>
                </a:solidFill>
              </a:rPr>
              <a:t>MAPA DE FLUJO DEL PRODUCTO</a:t>
            </a:r>
          </a:p>
          <a:p>
            <a:pPr algn="just"/>
            <a:endParaRPr lang="es-ES_tradnl" sz="2400" b="1" dirty="0">
              <a:solidFill>
                <a:schemeClr val="bg1"/>
              </a:solidFill>
            </a:endParaRPr>
          </a:p>
          <a:p>
            <a:pPr algn="just"/>
            <a:r>
              <a:rPr lang="es-ES_tradnl" sz="2400" dirty="0">
                <a:solidFill>
                  <a:schemeClr val="bg1"/>
                </a:solidFill>
              </a:rPr>
              <a:t>Después de tener la idea definida por escrito, es necesario entender el </a:t>
            </a:r>
            <a:r>
              <a:rPr lang="es-ES_tradnl" sz="2400" b="1" dirty="0">
                <a:solidFill>
                  <a:schemeClr val="bg1"/>
                </a:solidFill>
              </a:rPr>
              <a:t>flujo de uso de nuestro proyecto</a:t>
            </a:r>
            <a:r>
              <a:rPr lang="es-ES_tradnl" sz="2400" dirty="0">
                <a:solidFill>
                  <a:schemeClr val="bg1"/>
                </a:solidFill>
              </a:rPr>
              <a:t>. Para eso utilizaremos la herramienta de diseño de diagramas que nos permitiera hacer ramificaciones de nuestro flujo de manera muy sencilla.</a:t>
            </a:r>
          </a:p>
          <a:p>
            <a:pPr algn="just"/>
            <a:endParaRPr lang="es-ES_tradnl" sz="2400" dirty="0">
              <a:solidFill>
                <a:schemeClr val="bg1"/>
              </a:solidFill>
            </a:endParaRPr>
          </a:p>
          <a:p>
            <a:endParaRPr lang="es-ES_tradnl" sz="2400" dirty="0">
              <a:solidFill>
                <a:schemeClr val="bg1"/>
              </a:solidFill>
            </a:endParaRPr>
          </a:p>
        </p:txBody>
      </p:sp>
    </p:spTree>
    <p:extLst>
      <p:ext uri="{BB962C8B-B14F-4D97-AF65-F5344CB8AC3E}">
        <p14:creationId xmlns:p14="http://schemas.microsoft.com/office/powerpoint/2010/main" val="15535957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pic>
        <p:nvPicPr>
          <p:cNvPr id="7" name="Imagen 3">
            <a:extLst>
              <a:ext uri="{FF2B5EF4-FFF2-40B4-BE49-F238E27FC236}">
                <a16:creationId xmlns:a16="http://schemas.microsoft.com/office/drawing/2014/main" id="{05C7FB96-43EC-4119-88A3-9A17C0E2E158}"/>
              </a:ext>
            </a:extLst>
          </p:cNvPr>
          <p:cNvPicPr>
            <a:picLocks noChangeAspect="1"/>
          </p:cNvPicPr>
          <p:nvPr/>
        </p:nvPicPr>
        <p:blipFill rotWithShape="1">
          <a:blip r:embed="rId4">
            <a:alphaModFix/>
            <a:extLst>
              <a:ext uri="{28A0092B-C50C-407E-A947-70E740481C1C}">
                <a14:useLocalDpi xmlns:a14="http://schemas.microsoft.com/office/drawing/2010/main" val="0"/>
              </a:ext>
            </a:extLst>
          </a:blip>
          <a:srcRect t="18954" b="16103"/>
          <a:stretch/>
        </p:blipFill>
        <p:spPr>
          <a:xfrm>
            <a:off x="0" y="1628506"/>
            <a:ext cx="12192000" cy="4979791"/>
          </a:xfrm>
          <a:prstGeom prst="rect">
            <a:avLst/>
          </a:prstGeom>
        </p:spPr>
      </p:pic>
      <p:sp>
        <p:nvSpPr>
          <p:cNvPr id="8" name="CuadroTexto 5">
            <a:extLst>
              <a:ext uri="{FF2B5EF4-FFF2-40B4-BE49-F238E27FC236}">
                <a16:creationId xmlns:a16="http://schemas.microsoft.com/office/drawing/2014/main" id="{A43756BB-604F-4E62-BE83-751E377AEE6D}"/>
              </a:ext>
            </a:extLst>
          </p:cNvPr>
          <p:cNvSpPr txBox="1"/>
          <p:nvPr/>
        </p:nvSpPr>
        <p:spPr>
          <a:xfrm>
            <a:off x="897987" y="428178"/>
            <a:ext cx="10396024" cy="1200329"/>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b="1" dirty="0">
              <a:solidFill>
                <a:schemeClr val="bg1"/>
              </a:solidFill>
            </a:endParaRPr>
          </a:p>
          <a:p>
            <a:pPr algn="just"/>
            <a:r>
              <a:rPr lang="es-ES_tradnl" sz="2400" dirty="0">
                <a:solidFill>
                  <a:schemeClr val="bg1"/>
                </a:solidFill>
              </a:rPr>
              <a:t>Diagrama: Boceto del producto digital</a:t>
            </a:r>
          </a:p>
        </p:txBody>
      </p:sp>
    </p:spTree>
    <p:extLst>
      <p:ext uri="{BB962C8B-B14F-4D97-AF65-F5344CB8AC3E}">
        <p14:creationId xmlns:p14="http://schemas.microsoft.com/office/powerpoint/2010/main" val="637698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897987" y="428178"/>
            <a:ext cx="10396024" cy="1938992"/>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b="1" dirty="0">
              <a:solidFill>
                <a:schemeClr val="bg1"/>
              </a:solidFill>
            </a:endParaRPr>
          </a:p>
          <a:p>
            <a:pPr algn="just"/>
            <a:r>
              <a:rPr lang="es-ES_tradnl" sz="2400" dirty="0">
                <a:solidFill>
                  <a:schemeClr val="bg1"/>
                </a:solidFill>
              </a:rPr>
              <a:t>Diseño:</a:t>
            </a:r>
          </a:p>
          <a:p>
            <a:pPr algn="just"/>
            <a:endParaRPr lang="es-ES_tradnl" sz="2400" dirty="0">
              <a:solidFill>
                <a:schemeClr val="bg1"/>
              </a:solidFill>
            </a:endParaRPr>
          </a:p>
          <a:p>
            <a:r>
              <a:rPr lang="es-ES_tradnl" sz="2400" dirty="0">
                <a:solidFill>
                  <a:schemeClr val="bg1"/>
                </a:solidFill>
              </a:rPr>
              <a:t>Home                                         Buscador                                      Descripción del recurso</a:t>
            </a:r>
          </a:p>
        </p:txBody>
      </p:sp>
      <p:pic>
        <p:nvPicPr>
          <p:cNvPr id="3" name="Picture 2" descr="A picture containing monitor, photo, screen, large&#10;&#10;Description automatically generated">
            <a:extLst>
              <a:ext uri="{FF2B5EF4-FFF2-40B4-BE49-F238E27FC236}">
                <a16:creationId xmlns:a16="http://schemas.microsoft.com/office/drawing/2014/main" id="{CBCA550B-973F-44B8-9CB8-CDC7A983B4B3}"/>
              </a:ext>
            </a:extLst>
          </p:cNvPr>
          <p:cNvPicPr>
            <a:picLocks noChangeAspect="1"/>
          </p:cNvPicPr>
          <p:nvPr/>
        </p:nvPicPr>
        <p:blipFill>
          <a:blip r:embed="rId4"/>
          <a:stretch>
            <a:fillRect/>
          </a:stretch>
        </p:blipFill>
        <p:spPr>
          <a:xfrm>
            <a:off x="873975" y="2409891"/>
            <a:ext cx="1499536" cy="4448109"/>
          </a:xfrm>
          <a:prstGeom prst="rect">
            <a:avLst/>
          </a:prstGeom>
        </p:spPr>
      </p:pic>
      <p:pic>
        <p:nvPicPr>
          <p:cNvPr id="8" name="Picture 7" descr="A flat screen television&#10;&#10;Description automatically generated">
            <a:extLst>
              <a:ext uri="{FF2B5EF4-FFF2-40B4-BE49-F238E27FC236}">
                <a16:creationId xmlns:a16="http://schemas.microsoft.com/office/drawing/2014/main" id="{3C4843CE-7438-46AF-B0F8-B436ADE43924}"/>
              </a:ext>
            </a:extLst>
          </p:cNvPr>
          <p:cNvPicPr>
            <a:picLocks noChangeAspect="1"/>
          </p:cNvPicPr>
          <p:nvPr/>
        </p:nvPicPr>
        <p:blipFill>
          <a:blip r:embed="rId5"/>
          <a:stretch>
            <a:fillRect/>
          </a:stretch>
        </p:blipFill>
        <p:spPr>
          <a:xfrm>
            <a:off x="3720991" y="2408722"/>
            <a:ext cx="3322970" cy="4449277"/>
          </a:xfrm>
          <a:prstGeom prst="rect">
            <a:avLst/>
          </a:prstGeom>
        </p:spPr>
      </p:pic>
      <p:pic>
        <p:nvPicPr>
          <p:cNvPr id="10" name="Picture 9" descr="A flat screen television&#10;&#10;Description automatically generated">
            <a:extLst>
              <a:ext uri="{FF2B5EF4-FFF2-40B4-BE49-F238E27FC236}">
                <a16:creationId xmlns:a16="http://schemas.microsoft.com/office/drawing/2014/main" id="{A39CEF6C-2F02-4CE4-91B0-D72EC4A45F6E}"/>
              </a:ext>
            </a:extLst>
          </p:cNvPr>
          <p:cNvPicPr>
            <a:picLocks noChangeAspect="1"/>
          </p:cNvPicPr>
          <p:nvPr/>
        </p:nvPicPr>
        <p:blipFill>
          <a:blip r:embed="rId6"/>
          <a:stretch>
            <a:fillRect/>
          </a:stretch>
        </p:blipFill>
        <p:spPr>
          <a:xfrm>
            <a:off x="7840594" y="2352917"/>
            <a:ext cx="4190214" cy="4490830"/>
          </a:xfrm>
          <a:prstGeom prst="rect">
            <a:avLst/>
          </a:prstGeom>
        </p:spPr>
      </p:pic>
    </p:spTree>
    <p:extLst>
      <p:ext uri="{BB962C8B-B14F-4D97-AF65-F5344CB8AC3E}">
        <p14:creationId xmlns:p14="http://schemas.microsoft.com/office/powerpoint/2010/main" val="40959360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897987" y="428178"/>
            <a:ext cx="10553784" cy="6370975"/>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b="1" dirty="0">
              <a:solidFill>
                <a:schemeClr val="bg1"/>
              </a:solidFill>
            </a:endParaRPr>
          </a:p>
          <a:p>
            <a:r>
              <a:rPr lang="es-ES_tradnl" sz="2400" dirty="0">
                <a:solidFill>
                  <a:schemeClr val="bg1"/>
                </a:solidFill>
              </a:rPr>
              <a:t>Home – </a:t>
            </a:r>
            <a:r>
              <a:rPr lang="es-ES_tradnl" sz="2400" dirty="0" err="1">
                <a:solidFill>
                  <a:schemeClr val="bg1"/>
                </a:solidFill>
              </a:rPr>
              <a:t>Header</a:t>
            </a:r>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r>
              <a:rPr lang="es-ES_tradnl" sz="2400" dirty="0">
                <a:solidFill>
                  <a:schemeClr val="bg1"/>
                </a:solidFill>
              </a:rPr>
              <a:t>Contiene el heder de la página, un pequeño buscador de recursos y un traductor de Inglés a </a:t>
            </a:r>
            <a:r>
              <a:rPr lang="es-ES_tradnl" sz="2400" dirty="0" err="1">
                <a:solidFill>
                  <a:schemeClr val="bg1"/>
                </a:solidFill>
              </a:rPr>
              <a:t>Wookiee</a:t>
            </a:r>
            <a:r>
              <a:rPr lang="es-ES_tradnl" sz="2400" dirty="0">
                <a:solidFill>
                  <a:schemeClr val="bg1"/>
                </a:solidFill>
              </a:rPr>
              <a:t>. También el usuario podrá seguirnos en nuestras redes sociales.</a:t>
            </a:r>
          </a:p>
        </p:txBody>
      </p:sp>
      <p:pic>
        <p:nvPicPr>
          <p:cNvPr id="3" name="Picture 2" descr="A picture containing monitor, photo, screen, large&#10;&#10;Description automatically generated">
            <a:extLst>
              <a:ext uri="{FF2B5EF4-FFF2-40B4-BE49-F238E27FC236}">
                <a16:creationId xmlns:a16="http://schemas.microsoft.com/office/drawing/2014/main" id="{CBCA550B-973F-44B8-9CB8-CDC7A983B4B3}"/>
              </a:ext>
            </a:extLst>
          </p:cNvPr>
          <p:cNvPicPr>
            <a:picLocks noChangeAspect="1"/>
          </p:cNvPicPr>
          <p:nvPr/>
        </p:nvPicPr>
        <p:blipFill rotWithShape="1">
          <a:blip r:embed="rId4"/>
          <a:srcRect b="81666"/>
          <a:stretch/>
        </p:blipFill>
        <p:spPr>
          <a:xfrm>
            <a:off x="3025880" y="1122940"/>
            <a:ext cx="8717126" cy="4740831"/>
          </a:xfrm>
          <a:prstGeom prst="rect">
            <a:avLst/>
          </a:prstGeom>
        </p:spPr>
      </p:pic>
    </p:spTree>
    <p:extLst>
      <p:ext uri="{BB962C8B-B14F-4D97-AF65-F5344CB8AC3E}">
        <p14:creationId xmlns:p14="http://schemas.microsoft.com/office/powerpoint/2010/main" val="17293456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897987" y="428178"/>
            <a:ext cx="10396024" cy="6001643"/>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b="1" dirty="0">
              <a:solidFill>
                <a:schemeClr val="bg1"/>
              </a:solidFill>
            </a:endParaRPr>
          </a:p>
          <a:p>
            <a:r>
              <a:rPr lang="es-ES_tradnl" sz="2400" dirty="0">
                <a:solidFill>
                  <a:schemeClr val="bg1"/>
                </a:solidFill>
              </a:rPr>
              <a:t>Home – </a:t>
            </a:r>
            <a:r>
              <a:rPr lang="es-ES_tradnl" sz="2400" dirty="0" err="1">
                <a:solidFill>
                  <a:schemeClr val="bg1"/>
                </a:solidFill>
              </a:rPr>
              <a:t>About</a:t>
            </a:r>
            <a:r>
              <a:rPr lang="es-ES_tradnl" sz="2400" dirty="0">
                <a:solidFill>
                  <a:schemeClr val="bg1"/>
                </a:solidFill>
              </a:rPr>
              <a:t> US</a:t>
            </a: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endParaRPr lang="es-ES_tradnl" sz="2400" dirty="0">
              <a:solidFill>
                <a:schemeClr val="bg1"/>
              </a:solidFill>
            </a:endParaRPr>
          </a:p>
          <a:p>
            <a:r>
              <a:rPr lang="es-ES_tradnl" sz="2400" dirty="0">
                <a:solidFill>
                  <a:schemeClr val="bg1"/>
                </a:solidFill>
              </a:rPr>
              <a:t>Contendrá una pequeña descripción acerca de nosotros</a:t>
            </a:r>
          </a:p>
        </p:txBody>
      </p:sp>
      <p:pic>
        <p:nvPicPr>
          <p:cNvPr id="3" name="Picture 2" descr="A picture containing monitor, photo, screen, large&#10;&#10;Description automatically generated">
            <a:extLst>
              <a:ext uri="{FF2B5EF4-FFF2-40B4-BE49-F238E27FC236}">
                <a16:creationId xmlns:a16="http://schemas.microsoft.com/office/drawing/2014/main" id="{CBCA550B-973F-44B8-9CB8-CDC7A983B4B3}"/>
              </a:ext>
            </a:extLst>
          </p:cNvPr>
          <p:cNvPicPr>
            <a:picLocks noChangeAspect="1"/>
          </p:cNvPicPr>
          <p:nvPr/>
        </p:nvPicPr>
        <p:blipFill rotWithShape="1">
          <a:blip r:embed="rId4"/>
          <a:srcRect t="20410" b="60909"/>
          <a:stretch/>
        </p:blipFill>
        <p:spPr>
          <a:xfrm>
            <a:off x="2075542" y="1628507"/>
            <a:ext cx="7823201" cy="4335097"/>
          </a:xfrm>
          <a:prstGeom prst="rect">
            <a:avLst/>
          </a:prstGeom>
        </p:spPr>
      </p:pic>
    </p:spTree>
    <p:extLst>
      <p:ext uri="{BB962C8B-B14F-4D97-AF65-F5344CB8AC3E}">
        <p14:creationId xmlns:p14="http://schemas.microsoft.com/office/powerpoint/2010/main" val="2062686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897987" y="428178"/>
            <a:ext cx="10396024" cy="2677656"/>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b="1" dirty="0">
              <a:solidFill>
                <a:schemeClr val="bg1"/>
              </a:solidFill>
            </a:endParaRPr>
          </a:p>
          <a:p>
            <a:r>
              <a:rPr lang="es-ES_tradnl" sz="2400" dirty="0">
                <a:solidFill>
                  <a:schemeClr val="bg1"/>
                </a:solidFill>
              </a:rPr>
              <a:t>Home – </a:t>
            </a:r>
            <a:r>
              <a:rPr lang="es-ES_tradnl" sz="2400" dirty="0" err="1">
                <a:solidFill>
                  <a:schemeClr val="bg1"/>
                </a:solidFill>
              </a:rPr>
              <a:t>Movies</a:t>
            </a:r>
            <a:r>
              <a:rPr lang="es-ES_tradnl" sz="2400" dirty="0">
                <a:solidFill>
                  <a:schemeClr val="bg1"/>
                </a:solidFill>
              </a:rPr>
              <a:t> </a:t>
            </a:r>
            <a:r>
              <a:rPr lang="es-ES_tradnl" sz="2400" dirty="0" err="1">
                <a:solidFill>
                  <a:schemeClr val="bg1"/>
                </a:solidFill>
              </a:rPr>
              <a:t>section</a:t>
            </a:r>
            <a:endParaRPr lang="es-ES_tradnl" sz="2400" dirty="0">
              <a:solidFill>
                <a:schemeClr val="bg1"/>
              </a:solidFill>
            </a:endParaRPr>
          </a:p>
          <a:p>
            <a:endParaRPr lang="es-ES_tradnl" sz="2400" dirty="0">
              <a:solidFill>
                <a:schemeClr val="bg1"/>
              </a:solidFill>
            </a:endParaRPr>
          </a:p>
          <a:p>
            <a:r>
              <a:rPr lang="es-ES_tradnl" sz="2400" dirty="0">
                <a:solidFill>
                  <a:schemeClr val="bg1"/>
                </a:solidFill>
              </a:rPr>
              <a:t>Permite ver al usuario la</a:t>
            </a:r>
          </a:p>
          <a:p>
            <a:r>
              <a:rPr lang="es-ES_tradnl" sz="2400" dirty="0">
                <a:solidFill>
                  <a:schemeClr val="bg1"/>
                </a:solidFill>
              </a:rPr>
              <a:t>Opción de búsqueda para</a:t>
            </a:r>
          </a:p>
          <a:p>
            <a:r>
              <a:rPr lang="es-ES_tradnl" sz="2400" dirty="0">
                <a:solidFill>
                  <a:schemeClr val="bg1"/>
                </a:solidFill>
              </a:rPr>
              <a:t>Películas.</a:t>
            </a:r>
          </a:p>
        </p:txBody>
      </p:sp>
      <p:pic>
        <p:nvPicPr>
          <p:cNvPr id="3" name="Picture 2" descr="A picture containing monitor, photo, screen, large&#10;&#10;Description automatically generated">
            <a:extLst>
              <a:ext uri="{FF2B5EF4-FFF2-40B4-BE49-F238E27FC236}">
                <a16:creationId xmlns:a16="http://schemas.microsoft.com/office/drawing/2014/main" id="{CBCA550B-973F-44B8-9CB8-CDC7A983B4B3}"/>
              </a:ext>
            </a:extLst>
          </p:cNvPr>
          <p:cNvPicPr>
            <a:picLocks noChangeAspect="1"/>
          </p:cNvPicPr>
          <p:nvPr/>
        </p:nvPicPr>
        <p:blipFill rotWithShape="1">
          <a:blip r:embed="rId4"/>
          <a:srcRect t="39239" b="33776"/>
          <a:stretch/>
        </p:blipFill>
        <p:spPr>
          <a:xfrm>
            <a:off x="4679370" y="1135021"/>
            <a:ext cx="6614641" cy="5294801"/>
          </a:xfrm>
          <a:prstGeom prst="rect">
            <a:avLst/>
          </a:prstGeom>
        </p:spPr>
      </p:pic>
    </p:spTree>
    <p:extLst>
      <p:ext uri="{BB962C8B-B14F-4D97-AF65-F5344CB8AC3E}">
        <p14:creationId xmlns:p14="http://schemas.microsoft.com/office/powerpoint/2010/main" val="6628081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897987" y="428178"/>
            <a:ext cx="10396024" cy="4524315"/>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b="1" dirty="0">
              <a:solidFill>
                <a:schemeClr val="bg1"/>
              </a:solidFill>
            </a:endParaRPr>
          </a:p>
          <a:p>
            <a:r>
              <a:rPr lang="es-ES_tradnl" sz="2400" dirty="0">
                <a:solidFill>
                  <a:schemeClr val="bg1"/>
                </a:solidFill>
              </a:rPr>
              <a:t>Home – In a Galaxy </a:t>
            </a:r>
            <a:r>
              <a:rPr lang="es-ES_tradnl" sz="2400" dirty="0" err="1">
                <a:solidFill>
                  <a:schemeClr val="bg1"/>
                </a:solidFill>
              </a:rPr>
              <a:t>section</a:t>
            </a:r>
            <a:r>
              <a:rPr lang="es-ES_tradnl" sz="2400" dirty="0">
                <a:solidFill>
                  <a:schemeClr val="bg1"/>
                </a:solidFill>
              </a:rPr>
              <a:t> / </a:t>
            </a:r>
            <a:r>
              <a:rPr lang="es-ES_tradnl" sz="2400" dirty="0" err="1">
                <a:solidFill>
                  <a:schemeClr val="bg1"/>
                </a:solidFill>
              </a:rPr>
              <a:t>Footer</a:t>
            </a:r>
            <a:endParaRPr lang="es-ES_tradnl" sz="2400" dirty="0">
              <a:solidFill>
                <a:schemeClr val="bg1"/>
              </a:solidFill>
            </a:endParaRPr>
          </a:p>
          <a:p>
            <a:endParaRPr lang="es-ES_tradnl" sz="2400" dirty="0">
              <a:solidFill>
                <a:schemeClr val="bg1"/>
              </a:solidFill>
            </a:endParaRPr>
          </a:p>
          <a:p>
            <a:r>
              <a:rPr lang="es-ES_tradnl" sz="2400" dirty="0">
                <a:solidFill>
                  <a:schemeClr val="bg1"/>
                </a:solidFill>
              </a:rPr>
              <a:t>Contiene las opciones de búsqueda</a:t>
            </a:r>
          </a:p>
          <a:p>
            <a:r>
              <a:rPr lang="es-ES_tradnl" sz="2400" dirty="0">
                <a:solidFill>
                  <a:schemeClr val="bg1"/>
                </a:solidFill>
              </a:rPr>
              <a:t>para las otras categorías: personajes,</a:t>
            </a:r>
          </a:p>
          <a:p>
            <a:r>
              <a:rPr lang="es-ES_tradnl" sz="2400" dirty="0">
                <a:solidFill>
                  <a:schemeClr val="bg1"/>
                </a:solidFill>
              </a:rPr>
              <a:t>planetas, especies, naves espaciales</a:t>
            </a:r>
          </a:p>
          <a:p>
            <a:r>
              <a:rPr lang="es-ES_tradnl" sz="2400" dirty="0">
                <a:solidFill>
                  <a:schemeClr val="bg1"/>
                </a:solidFill>
              </a:rPr>
              <a:t>y vehículos.</a:t>
            </a:r>
          </a:p>
          <a:p>
            <a:endParaRPr lang="es-ES_tradnl" sz="2400" dirty="0">
              <a:solidFill>
                <a:schemeClr val="bg1"/>
              </a:solidFill>
            </a:endParaRPr>
          </a:p>
          <a:p>
            <a:r>
              <a:rPr lang="es-ES_tradnl" sz="2400" dirty="0">
                <a:solidFill>
                  <a:schemeClr val="bg1"/>
                </a:solidFill>
              </a:rPr>
              <a:t>El </a:t>
            </a:r>
            <a:r>
              <a:rPr lang="es-ES_tradnl" sz="2400" dirty="0" err="1">
                <a:solidFill>
                  <a:schemeClr val="bg1"/>
                </a:solidFill>
              </a:rPr>
              <a:t>footer</a:t>
            </a:r>
            <a:r>
              <a:rPr lang="es-ES_tradnl" sz="2400" dirty="0">
                <a:solidFill>
                  <a:schemeClr val="bg1"/>
                </a:solidFill>
              </a:rPr>
              <a:t> tiene el </a:t>
            </a:r>
            <a:r>
              <a:rPr lang="es-ES_tradnl" sz="2400" dirty="0" err="1">
                <a:solidFill>
                  <a:schemeClr val="bg1"/>
                </a:solidFill>
              </a:rPr>
              <a:t>copi</a:t>
            </a:r>
            <a:r>
              <a:rPr lang="es-ES_tradnl" sz="2400" dirty="0">
                <a:solidFill>
                  <a:schemeClr val="bg1"/>
                </a:solidFill>
              </a:rPr>
              <a:t> </a:t>
            </a:r>
            <a:r>
              <a:rPr lang="es-ES_tradnl" sz="2400" dirty="0" err="1">
                <a:solidFill>
                  <a:schemeClr val="bg1"/>
                </a:solidFill>
              </a:rPr>
              <a:t>right</a:t>
            </a:r>
            <a:r>
              <a:rPr lang="es-ES_tradnl" sz="2400" dirty="0">
                <a:solidFill>
                  <a:schemeClr val="bg1"/>
                </a:solidFill>
              </a:rPr>
              <a:t> de</a:t>
            </a:r>
          </a:p>
          <a:p>
            <a:r>
              <a:rPr lang="es-ES_tradnl" sz="2400" dirty="0">
                <a:solidFill>
                  <a:schemeClr val="bg1"/>
                </a:solidFill>
              </a:rPr>
              <a:t>Nuestro sitio y un mensaje: “Que la</a:t>
            </a:r>
          </a:p>
          <a:p>
            <a:r>
              <a:rPr lang="es-ES_tradnl" sz="2400" dirty="0">
                <a:solidFill>
                  <a:schemeClr val="bg1"/>
                </a:solidFill>
              </a:rPr>
              <a:t>Fuerza te acompañe!”</a:t>
            </a:r>
          </a:p>
        </p:txBody>
      </p:sp>
      <p:pic>
        <p:nvPicPr>
          <p:cNvPr id="3" name="Picture 2" descr="A picture containing monitor, photo, screen, large&#10;&#10;Description automatically generated">
            <a:extLst>
              <a:ext uri="{FF2B5EF4-FFF2-40B4-BE49-F238E27FC236}">
                <a16:creationId xmlns:a16="http://schemas.microsoft.com/office/drawing/2014/main" id="{CBCA550B-973F-44B8-9CB8-CDC7A983B4B3}"/>
              </a:ext>
            </a:extLst>
          </p:cNvPr>
          <p:cNvPicPr>
            <a:picLocks noChangeAspect="1"/>
          </p:cNvPicPr>
          <p:nvPr/>
        </p:nvPicPr>
        <p:blipFill rotWithShape="1">
          <a:blip r:embed="rId4"/>
          <a:srcRect t="68088"/>
          <a:stretch/>
        </p:blipFill>
        <p:spPr>
          <a:xfrm>
            <a:off x="5529210" y="846160"/>
            <a:ext cx="6087185" cy="5762138"/>
          </a:xfrm>
          <a:prstGeom prst="rect">
            <a:avLst/>
          </a:prstGeom>
        </p:spPr>
      </p:pic>
    </p:spTree>
    <p:extLst>
      <p:ext uri="{BB962C8B-B14F-4D97-AF65-F5344CB8AC3E}">
        <p14:creationId xmlns:p14="http://schemas.microsoft.com/office/powerpoint/2010/main" val="7785210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ángulo redondeado 6"/>
          <p:cNvSpPr/>
          <p:nvPr/>
        </p:nvSpPr>
        <p:spPr>
          <a:xfrm>
            <a:off x="309489" y="351692"/>
            <a:ext cx="11673839"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11" name="CuadroTexto 10"/>
          <p:cNvSpPr txBox="1"/>
          <p:nvPr/>
        </p:nvSpPr>
        <p:spPr>
          <a:xfrm>
            <a:off x="3746695" y="464234"/>
            <a:ext cx="4698609" cy="584775"/>
          </a:xfrm>
          <a:prstGeom prst="rect">
            <a:avLst/>
          </a:prstGeom>
          <a:noFill/>
        </p:spPr>
        <p:txBody>
          <a:bodyPr wrap="square" rtlCol="0">
            <a:spAutoFit/>
          </a:bodyPr>
          <a:lstStyle/>
          <a:p>
            <a:pPr algn="ctr"/>
            <a:r>
              <a:rPr lang="es-ES_tradnl" sz="3200" b="1" dirty="0">
                <a:solidFill>
                  <a:schemeClr val="bg1"/>
                </a:solidFill>
              </a:rPr>
              <a:t>API REST</a:t>
            </a:r>
          </a:p>
        </p:txBody>
      </p:sp>
      <p:sp>
        <p:nvSpPr>
          <p:cNvPr id="12" name="CuadroTexto 11"/>
          <p:cNvSpPr txBox="1"/>
          <p:nvPr/>
        </p:nvSpPr>
        <p:spPr>
          <a:xfrm>
            <a:off x="1167619" y="1295193"/>
            <a:ext cx="10424160" cy="1169551"/>
          </a:xfrm>
          <a:prstGeom prst="rect">
            <a:avLst/>
          </a:prstGeom>
          <a:noFill/>
        </p:spPr>
        <p:txBody>
          <a:bodyPr wrap="square" rtlCol="0">
            <a:spAutoFit/>
          </a:bodyPr>
          <a:lstStyle/>
          <a:p>
            <a:pPr algn="just"/>
            <a:r>
              <a:rPr lang="es-ES" sz="1400" dirty="0">
                <a:solidFill>
                  <a:schemeClr val="bg1"/>
                </a:solidFill>
              </a:rPr>
              <a:t>Para dar inicio a este análisis en importante tener el concepto claro de “API REST”, un API REST es una forma de comunicarnos con nuestro BACK END y de esa manera poder aislar por completo el lenguaje con el que está escrito; lo importante es que cada petición que hagamos al servidor nos devuelva un formato de mensaje, que en este caso es JavaScript Object Notation (JSON) se llama así porque la forma de declarar los elementos es igual como se declara un objeto en JavaScript.</a:t>
            </a:r>
            <a:endParaRPr lang="es-ES_tradnl" sz="1400" dirty="0">
              <a:solidFill>
                <a:schemeClr val="bg1"/>
              </a:solidFill>
            </a:endParaRPr>
          </a:p>
          <a:p>
            <a:r>
              <a:rPr lang="es-ES" sz="1400" dirty="0">
                <a:solidFill>
                  <a:schemeClr val="bg1"/>
                </a:solidFill>
              </a:rPr>
              <a:t> </a:t>
            </a:r>
            <a:endParaRPr lang="es-ES_tradnl" sz="1400" dirty="0">
              <a:solidFill>
                <a:schemeClr val="bg1"/>
              </a:solidFill>
            </a:endParaRPr>
          </a:p>
        </p:txBody>
      </p:sp>
      <p:pic>
        <p:nvPicPr>
          <p:cNvPr id="13" name="Imagen 12" descr="/Users/edicsonhurtado/Desktop/Captura de Pantalla 2020-03-30 a la(s) 12.16.10 a. m..png"/>
          <p:cNvPicPr/>
          <p:nvPr/>
        </p:nvPicPr>
        <p:blipFill>
          <a:blip r:embed="rId4">
            <a:extLst>
              <a:ext uri="{28A0092B-C50C-407E-A947-70E740481C1C}">
                <a14:useLocalDpi xmlns:a14="http://schemas.microsoft.com/office/drawing/2010/main" val="0"/>
              </a:ext>
            </a:extLst>
          </a:blip>
          <a:srcRect/>
          <a:stretch>
            <a:fillRect/>
          </a:stretch>
        </p:blipFill>
        <p:spPr bwMode="auto">
          <a:xfrm>
            <a:off x="4046366" y="2288899"/>
            <a:ext cx="4666665" cy="1439040"/>
          </a:xfrm>
          <a:prstGeom prst="rect">
            <a:avLst/>
          </a:prstGeom>
          <a:noFill/>
          <a:ln>
            <a:noFill/>
          </a:ln>
        </p:spPr>
      </p:pic>
      <p:sp>
        <p:nvSpPr>
          <p:cNvPr id="14" name="CuadroTexto 13"/>
          <p:cNvSpPr txBox="1"/>
          <p:nvPr/>
        </p:nvSpPr>
        <p:spPr>
          <a:xfrm>
            <a:off x="1167619" y="4026890"/>
            <a:ext cx="10424160" cy="3447098"/>
          </a:xfrm>
          <a:prstGeom prst="rect">
            <a:avLst/>
          </a:prstGeom>
          <a:noFill/>
        </p:spPr>
        <p:txBody>
          <a:bodyPr wrap="square" rtlCol="0">
            <a:spAutoFit/>
          </a:bodyPr>
          <a:lstStyle/>
          <a:p>
            <a:pPr algn="just"/>
            <a:r>
              <a:rPr lang="es-ES" sz="1400" dirty="0">
                <a:solidFill>
                  <a:schemeClr val="bg1"/>
                </a:solidFill>
              </a:rPr>
              <a:t>En ese caso con el API REST del proyecto podemos ver que una petición GET que simplemente es dar clic en la Url del API en el navegador y nos devuelve 6 recursos que son las categorías en concreto al hacer, por ejemplo, el de los planetas en el atributo “planets”. </a:t>
            </a:r>
            <a:endParaRPr lang="es-ES_tradnl" sz="1400" dirty="0">
              <a:solidFill>
                <a:schemeClr val="bg1"/>
              </a:solidFill>
            </a:endParaRPr>
          </a:p>
          <a:p>
            <a:pPr algn="just"/>
            <a:r>
              <a:rPr lang="es-ES" sz="1400" dirty="0">
                <a:solidFill>
                  <a:schemeClr val="bg1"/>
                </a:solidFill>
              </a:rPr>
              <a:t> </a:t>
            </a:r>
            <a:endParaRPr lang="es-ES_tradnl" sz="1400" dirty="0">
              <a:solidFill>
                <a:schemeClr val="bg1"/>
              </a:solidFill>
            </a:endParaRPr>
          </a:p>
          <a:p>
            <a:pPr algn="just"/>
            <a:r>
              <a:rPr lang="es-ES" sz="1400" dirty="0">
                <a:solidFill>
                  <a:schemeClr val="bg1"/>
                </a:solidFill>
              </a:rPr>
              <a:t>Esto nos sirve para luego en el FRONT END lograr tomar estos datos y desde luego poder colocarle las características de diseño correspondientes, de esta manera no importa como este escrito el BACK-END porque como programadores FRONT-END el servidor siempre nos devolverá el formato. De esa manera la interacción entre los dos conocimientos será más sencillo el trabajo y desde luego al ser notación JS es más fácil de leer por nuestra aplicación cliente.</a:t>
            </a:r>
            <a:endParaRPr lang="es-ES_tradnl" sz="1400" dirty="0">
              <a:solidFill>
                <a:schemeClr val="bg1"/>
              </a:solidFill>
            </a:endParaRPr>
          </a:p>
          <a:p>
            <a:pPr algn="just"/>
            <a:r>
              <a:rPr lang="es-ES" sz="1400" dirty="0">
                <a:solidFill>
                  <a:schemeClr val="bg1"/>
                </a:solidFill>
              </a:rPr>
              <a:t> </a:t>
            </a:r>
            <a:endParaRPr lang="es-ES_tradnl" sz="1400" dirty="0">
              <a:solidFill>
                <a:schemeClr val="bg1"/>
              </a:solidFill>
            </a:endParaRPr>
          </a:p>
          <a:p>
            <a:pPr algn="just"/>
            <a:r>
              <a:rPr lang="es-ES" sz="1400" dirty="0">
                <a:solidFill>
                  <a:schemeClr val="bg1"/>
                </a:solidFill>
              </a:rPr>
              <a:t>Definición de los métodos más comunes:</a:t>
            </a:r>
            <a:endParaRPr lang="es-ES_tradnl" sz="1400" dirty="0">
              <a:solidFill>
                <a:schemeClr val="bg1"/>
              </a:solidFill>
            </a:endParaRPr>
          </a:p>
          <a:p>
            <a:pPr algn="just"/>
            <a:r>
              <a:rPr lang="es-ES" sz="1400" dirty="0">
                <a:solidFill>
                  <a:schemeClr val="bg1"/>
                </a:solidFill>
              </a:rPr>
              <a:t> </a:t>
            </a:r>
            <a:endParaRPr lang="es-ES_tradnl" sz="1400" dirty="0">
              <a:solidFill>
                <a:schemeClr val="bg1"/>
              </a:solidFill>
            </a:endParaRPr>
          </a:p>
          <a:p>
            <a:pPr algn="just"/>
            <a:r>
              <a:rPr lang="es-ES" sz="1400" dirty="0">
                <a:solidFill>
                  <a:schemeClr val="bg1"/>
                </a:solidFill>
              </a:rPr>
              <a:t>GET: Devuelve un recurso o una lista de recurso</a:t>
            </a:r>
            <a:r>
              <a:rPr lang="es-ES_tradnl" sz="1400" dirty="0">
                <a:solidFill>
                  <a:schemeClr val="bg1"/>
                </a:solidFill>
              </a:rPr>
              <a:t> </a:t>
            </a:r>
            <a:r>
              <a:rPr lang="es-ES" sz="1400" dirty="0">
                <a:solidFill>
                  <a:schemeClr val="bg1"/>
                </a:solidFill>
              </a:rPr>
              <a:t>POST: Registra un nuevo recurso</a:t>
            </a:r>
            <a:r>
              <a:rPr lang="es-ES_tradnl" sz="1400" dirty="0">
                <a:solidFill>
                  <a:schemeClr val="bg1"/>
                </a:solidFill>
              </a:rPr>
              <a:t> </a:t>
            </a:r>
            <a:r>
              <a:rPr lang="es-ES" sz="1400" dirty="0">
                <a:solidFill>
                  <a:schemeClr val="bg1"/>
                </a:solidFill>
              </a:rPr>
              <a:t>PUT: Actualiza un recurso existente</a:t>
            </a:r>
            <a:r>
              <a:rPr lang="es-ES_tradnl" sz="1400" dirty="0">
                <a:solidFill>
                  <a:schemeClr val="bg1"/>
                </a:solidFill>
              </a:rPr>
              <a:t> </a:t>
            </a:r>
            <a:r>
              <a:rPr lang="es-ES" sz="1400" dirty="0">
                <a:solidFill>
                  <a:schemeClr val="bg1"/>
                </a:solidFill>
              </a:rPr>
              <a:t>DELETE: Elimina un recurso existente</a:t>
            </a:r>
            <a:endParaRPr lang="es-ES_tradnl" sz="1400" dirty="0">
              <a:solidFill>
                <a:schemeClr val="bg1"/>
              </a:solidFill>
            </a:endParaRPr>
          </a:p>
          <a:p>
            <a:pPr algn="just"/>
            <a:r>
              <a:rPr lang="es-ES" sz="1400" dirty="0">
                <a:solidFill>
                  <a:schemeClr val="bg1"/>
                </a:solidFill>
              </a:rPr>
              <a:t> </a:t>
            </a:r>
            <a:endParaRPr lang="es-ES_tradnl" sz="1400" dirty="0">
              <a:solidFill>
                <a:schemeClr val="bg1"/>
              </a:solidFill>
            </a:endParaRPr>
          </a:p>
          <a:p>
            <a:pPr algn="just"/>
            <a:r>
              <a:rPr lang="es-ES" dirty="0"/>
              <a:t> </a:t>
            </a:r>
            <a:endParaRPr lang="es-ES_tradnl" dirty="0"/>
          </a:p>
          <a:p>
            <a:pPr algn="just"/>
            <a:endParaRPr lang="es-ES_tradnl" dirty="0"/>
          </a:p>
        </p:txBody>
      </p:sp>
    </p:spTree>
    <p:extLst>
      <p:ext uri="{BB962C8B-B14F-4D97-AF65-F5344CB8AC3E}">
        <p14:creationId xmlns:p14="http://schemas.microsoft.com/office/powerpoint/2010/main" val="13814847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897987" y="428178"/>
            <a:ext cx="10396024" cy="6001643"/>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dirty="0">
              <a:solidFill>
                <a:schemeClr val="bg1"/>
              </a:solidFill>
            </a:endParaRPr>
          </a:p>
          <a:p>
            <a:pPr algn="just"/>
            <a:r>
              <a:rPr lang="es-ES_tradnl" sz="2400" dirty="0">
                <a:solidFill>
                  <a:schemeClr val="bg1"/>
                </a:solidFill>
              </a:rPr>
              <a:t>Buscador: </a:t>
            </a:r>
            <a:r>
              <a:rPr lang="es-ES_tradnl" sz="2400" dirty="0" err="1">
                <a:solidFill>
                  <a:schemeClr val="bg1"/>
                </a:solidFill>
              </a:rPr>
              <a:t>Header</a:t>
            </a:r>
            <a:endParaRPr lang="es-ES_tradnl" sz="2400" dirty="0">
              <a:solidFill>
                <a:schemeClr val="bg1"/>
              </a:solidFill>
            </a:endParaRPr>
          </a:p>
          <a:p>
            <a:pPr algn="just"/>
            <a:endParaRPr lang="es-ES_tradnl" sz="2400" dirty="0">
              <a:solidFill>
                <a:schemeClr val="bg1"/>
              </a:solidFill>
            </a:endParaRPr>
          </a:p>
          <a:p>
            <a:pPr algn="just"/>
            <a:endParaRPr lang="es-ES_tradnl" sz="2400" dirty="0">
              <a:solidFill>
                <a:schemeClr val="bg1"/>
              </a:solidFill>
            </a:endParaRPr>
          </a:p>
          <a:p>
            <a:pPr algn="just"/>
            <a:endParaRPr lang="es-ES_tradnl" sz="2400" dirty="0">
              <a:solidFill>
                <a:schemeClr val="bg1"/>
              </a:solidFill>
            </a:endParaRPr>
          </a:p>
          <a:p>
            <a:pPr algn="just"/>
            <a:endParaRPr lang="es-ES_tradnl" sz="2400" dirty="0">
              <a:solidFill>
                <a:schemeClr val="bg1"/>
              </a:solidFill>
            </a:endParaRPr>
          </a:p>
          <a:p>
            <a:pPr algn="just"/>
            <a:endParaRPr lang="es-ES_tradnl" sz="2400" dirty="0">
              <a:solidFill>
                <a:schemeClr val="bg1"/>
              </a:solidFill>
            </a:endParaRPr>
          </a:p>
          <a:p>
            <a:pPr algn="just"/>
            <a:endParaRPr lang="es-ES_tradnl" sz="2400" dirty="0">
              <a:solidFill>
                <a:schemeClr val="bg1"/>
              </a:solidFill>
            </a:endParaRPr>
          </a:p>
          <a:p>
            <a:pPr algn="just"/>
            <a:endParaRPr lang="es-ES_tradnl" sz="2400" dirty="0">
              <a:solidFill>
                <a:schemeClr val="bg1"/>
              </a:solidFill>
            </a:endParaRPr>
          </a:p>
          <a:p>
            <a:pPr algn="just"/>
            <a:endParaRPr lang="es-ES_tradnl" sz="2400" dirty="0">
              <a:solidFill>
                <a:schemeClr val="bg1"/>
              </a:solidFill>
            </a:endParaRPr>
          </a:p>
          <a:p>
            <a:pPr algn="just"/>
            <a:r>
              <a:rPr lang="es-ES_tradnl" sz="2400" dirty="0">
                <a:solidFill>
                  <a:schemeClr val="bg1"/>
                </a:solidFill>
              </a:rPr>
              <a:t>El buscador permite buscar por categoría y este parámetro se puede agregar a la URL de consulta, así como la palabra por la que se vaya a buscar.</a:t>
            </a:r>
          </a:p>
          <a:p>
            <a:pPr algn="just"/>
            <a:endParaRPr lang="es-ES_tradnl" sz="2400" dirty="0">
              <a:solidFill>
                <a:schemeClr val="bg1"/>
              </a:solidFill>
            </a:endParaRPr>
          </a:p>
          <a:p>
            <a:pPr algn="just"/>
            <a:r>
              <a:rPr lang="es-ES_tradnl" sz="2400" dirty="0">
                <a:solidFill>
                  <a:schemeClr val="bg1"/>
                </a:solidFill>
              </a:rPr>
              <a:t>El usuario también podrá seleccionar adicionando o quitando categorías, así como por el parámetro año.</a:t>
            </a:r>
          </a:p>
        </p:txBody>
      </p:sp>
      <p:pic>
        <p:nvPicPr>
          <p:cNvPr id="8" name="Picture 7" descr="A flat screen television&#10;&#10;Description automatically generated">
            <a:extLst>
              <a:ext uri="{FF2B5EF4-FFF2-40B4-BE49-F238E27FC236}">
                <a16:creationId xmlns:a16="http://schemas.microsoft.com/office/drawing/2014/main" id="{3C4843CE-7438-46AF-B0F8-B436ADE43924}"/>
              </a:ext>
            </a:extLst>
          </p:cNvPr>
          <p:cNvPicPr>
            <a:picLocks noChangeAspect="1"/>
          </p:cNvPicPr>
          <p:nvPr/>
        </p:nvPicPr>
        <p:blipFill rotWithShape="1">
          <a:blip r:embed="rId4"/>
          <a:srcRect b="64858"/>
          <a:stretch/>
        </p:blipFill>
        <p:spPr>
          <a:xfrm>
            <a:off x="3479949" y="909772"/>
            <a:ext cx="7814062" cy="3676742"/>
          </a:xfrm>
          <a:prstGeom prst="rect">
            <a:avLst/>
          </a:prstGeom>
        </p:spPr>
      </p:pic>
    </p:spTree>
    <p:extLst>
      <p:ext uri="{BB962C8B-B14F-4D97-AF65-F5344CB8AC3E}">
        <p14:creationId xmlns:p14="http://schemas.microsoft.com/office/powerpoint/2010/main" val="21562433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897987" y="428178"/>
            <a:ext cx="10396024" cy="3724096"/>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dirty="0">
              <a:solidFill>
                <a:schemeClr val="bg1"/>
              </a:solidFill>
            </a:endParaRPr>
          </a:p>
          <a:p>
            <a:pPr algn="just"/>
            <a:r>
              <a:rPr lang="es-ES_tradnl" sz="2400" dirty="0">
                <a:solidFill>
                  <a:schemeClr val="bg1"/>
                </a:solidFill>
              </a:rPr>
              <a:t>Buscador: Resultados</a:t>
            </a:r>
          </a:p>
          <a:p>
            <a:pPr algn="just"/>
            <a:endParaRPr lang="es-ES_tradnl" sz="2400" dirty="0">
              <a:solidFill>
                <a:schemeClr val="bg1"/>
              </a:solidFill>
            </a:endParaRPr>
          </a:p>
          <a:p>
            <a:pPr algn="just"/>
            <a:r>
              <a:rPr lang="es-ES_tradnl" sz="2000" dirty="0">
                <a:solidFill>
                  <a:schemeClr val="bg1"/>
                </a:solidFill>
              </a:rPr>
              <a:t>En la sección de resultados</a:t>
            </a:r>
          </a:p>
          <a:p>
            <a:pPr algn="just"/>
            <a:r>
              <a:rPr lang="es-ES_tradnl" sz="2000" dirty="0">
                <a:solidFill>
                  <a:schemeClr val="bg1"/>
                </a:solidFill>
              </a:rPr>
              <a:t>el usuario podrá encontrar</a:t>
            </a:r>
          </a:p>
          <a:p>
            <a:pPr algn="just"/>
            <a:r>
              <a:rPr lang="es-ES_tradnl" sz="2000" dirty="0">
                <a:solidFill>
                  <a:schemeClr val="bg1"/>
                </a:solidFill>
              </a:rPr>
              <a:t>los recursos encontrados</a:t>
            </a:r>
          </a:p>
          <a:p>
            <a:pPr algn="just"/>
            <a:r>
              <a:rPr lang="es-ES_tradnl" sz="2000" dirty="0">
                <a:solidFill>
                  <a:schemeClr val="bg1"/>
                </a:solidFill>
              </a:rPr>
              <a:t>por categoría en modo tarjeta</a:t>
            </a:r>
          </a:p>
          <a:p>
            <a:pPr algn="just"/>
            <a:r>
              <a:rPr lang="es-ES_tradnl" sz="2000" dirty="0">
                <a:solidFill>
                  <a:schemeClr val="bg1"/>
                </a:solidFill>
              </a:rPr>
              <a:t>al hacer </a:t>
            </a:r>
            <a:r>
              <a:rPr lang="es-ES_tradnl" sz="2000" dirty="0" err="1">
                <a:solidFill>
                  <a:schemeClr val="bg1"/>
                </a:solidFill>
              </a:rPr>
              <a:t>click</a:t>
            </a:r>
            <a:r>
              <a:rPr lang="es-ES_tradnl" sz="2000" dirty="0">
                <a:solidFill>
                  <a:schemeClr val="bg1"/>
                </a:solidFill>
              </a:rPr>
              <a:t> sobre él, le</a:t>
            </a:r>
          </a:p>
          <a:p>
            <a:pPr algn="just"/>
            <a:r>
              <a:rPr lang="es-ES_tradnl" sz="2000" dirty="0">
                <a:solidFill>
                  <a:schemeClr val="bg1"/>
                </a:solidFill>
              </a:rPr>
              <a:t>direccionará a la página de la</a:t>
            </a:r>
          </a:p>
          <a:p>
            <a:pPr algn="just"/>
            <a:r>
              <a:rPr lang="es-ES_tradnl" sz="2000" dirty="0">
                <a:solidFill>
                  <a:schemeClr val="bg1"/>
                </a:solidFill>
              </a:rPr>
              <a:t>descripción del recurso</a:t>
            </a:r>
          </a:p>
        </p:txBody>
      </p:sp>
      <p:pic>
        <p:nvPicPr>
          <p:cNvPr id="8" name="Picture 7" descr="A flat screen television&#10;&#10;Description automatically generated">
            <a:extLst>
              <a:ext uri="{FF2B5EF4-FFF2-40B4-BE49-F238E27FC236}">
                <a16:creationId xmlns:a16="http://schemas.microsoft.com/office/drawing/2014/main" id="{3C4843CE-7438-46AF-B0F8-B436ADE43924}"/>
              </a:ext>
            </a:extLst>
          </p:cNvPr>
          <p:cNvPicPr>
            <a:picLocks noChangeAspect="1"/>
          </p:cNvPicPr>
          <p:nvPr/>
        </p:nvPicPr>
        <p:blipFill rotWithShape="1">
          <a:blip r:embed="rId4"/>
          <a:srcRect t="34310" b="7776"/>
          <a:stretch/>
        </p:blipFill>
        <p:spPr>
          <a:xfrm>
            <a:off x="4055553" y="798604"/>
            <a:ext cx="7814062" cy="6059396"/>
          </a:xfrm>
          <a:prstGeom prst="rect">
            <a:avLst/>
          </a:prstGeom>
        </p:spPr>
      </p:pic>
    </p:spTree>
    <p:extLst>
      <p:ext uri="{BB962C8B-B14F-4D97-AF65-F5344CB8AC3E}">
        <p14:creationId xmlns:p14="http://schemas.microsoft.com/office/powerpoint/2010/main" val="26203054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193290" y="283031"/>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897987" y="428178"/>
            <a:ext cx="10396024" cy="1938992"/>
          </a:xfrm>
          <a:prstGeom prst="rect">
            <a:avLst/>
          </a:prstGeom>
          <a:noFill/>
        </p:spPr>
        <p:txBody>
          <a:bodyPr wrap="square" rtlCol="0">
            <a:spAutoFit/>
          </a:bodyPr>
          <a:lstStyle/>
          <a:p>
            <a:pPr algn="ctr"/>
            <a:r>
              <a:rPr lang="es-ES_tradnl" sz="2400" b="1" dirty="0">
                <a:solidFill>
                  <a:schemeClr val="bg1"/>
                </a:solidFill>
              </a:rPr>
              <a:t>DISEÑO DE LA INTERFACE – MOCK UP</a:t>
            </a:r>
          </a:p>
          <a:p>
            <a:pPr algn="just"/>
            <a:endParaRPr lang="es-ES_tradnl" sz="2400" dirty="0">
              <a:solidFill>
                <a:schemeClr val="bg1"/>
              </a:solidFill>
            </a:endParaRPr>
          </a:p>
          <a:p>
            <a:pPr algn="just"/>
            <a:r>
              <a:rPr lang="es-ES_tradnl" sz="2400" dirty="0">
                <a:solidFill>
                  <a:schemeClr val="bg1"/>
                </a:solidFill>
              </a:rPr>
              <a:t>Descripción del recurso:</a:t>
            </a:r>
          </a:p>
          <a:p>
            <a:pPr algn="just"/>
            <a:endParaRPr lang="es-ES_tradnl" sz="2400" dirty="0">
              <a:solidFill>
                <a:schemeClr val="bg1"/>
              </a:solidFill>
            </a:endParaRPr>
          </a:p>
          <a:p>
            <a:pPr algn="just"/>
            <a:endParaRPr lang="es-ES_tradnl" sz="2400" dirty="0">
              <a:solidFill>
                <a:schemeClr val="bg1"/>
              </a:solidFill>
            </a:endParaRPr>
          </a:p>
        </p:txBody>
      </p:sp>
      <p:pic>
        <p:nvPicPr>
          <p:cNvPr id="7" name="Picture 6" descr="A flat screen television&#10;&#10;Description automatically generated">
            <a:extLst>
              <a:ext uri="{FF2B5EF4-FFF2-40B4-BE49-F238E27FC236}">
                <a16:creationId xmlns:a16="http://schemas.microsoft.com/office/drawing/2014/main" id="{B52748BD-B4F5-4ADD-AA9E-17CF5503048C}"/>
              </a:ext>
            </a:extLst>
          </p:cNvPr>
          <p:cNvPicPr>
            <a:picLocks noChangeAspect="1"/>
          </p:cNvPicPr>
          <p:nvPr/>
        </p:nvPicPr>
        <p:blipFill>
          <a:blip r:embed="rId4"/>
          <a:stretch>
            <a:fillRect/>
          </a:stretch>
        </p:blipFill>
        <p:spPr>
          <a:xfrm>
            <a:off x="6386286" y="794273"/>
            <a:ext cx="5644522" cy="6049474"/>
          </a:xfrm>
          <a:prstGeom prst="rect">
            <a:avLst/>
          </a:prstGeom>
        </p:spPr>
      </p:pic>
      <p:sp>
        <p:nvSpPr>
          <p:cNvPr id="9" name="CuadroTexto 5">
            <a:extLst>
              <a:ext uri="{FF2B5EF4-FFF2-40B4-BE49-F238E27FC236}">
                <a16:creationId xmlns:a16="http://schemas.microsoft.com/office/drawing/2014/main" id="{18417026-BE64-4B06-B222-6694B20C6E21}"/>
              </a:ext>
            </a:extLst>
          </p:cNvPr>
          <p:cNvSpPr txBox="1"/>
          <p:nvPr/>
        </p:nvSpPr>
        <p:spPr>
          <a:xfrm>
            <a:off x="897987" y="2227649"/>
            <a:ext cx="5327107" cy="3785652"/>
          </a:xfrm>
          <a:prstGeom prst="rect">
            <a:avLst/>
          </a:prstGeom>
          <a:noFill/>
        </p:spPr>
        <p:txBody>
          <a:bodyPr wrap="square" rtlCol="0">
            <a:spAutoFit/>
          </a:bodyPr>
          <a:lstStyle/>
          <a:p>
            <a:r>
              <a:rPr lang="es-ES_tradnl" sz="2400" dirty="0">
                <a:solidFill>
                  <a:schemeClr val="bg1"/>
                </a:solidFill>
              </a:rPr>
              <a:t>En esta página se muestra la descripción completa del recurso a consultar, así como los recursos que tiene en común, en modo tarjeta.</a:t>
            </a:r>
          </a:p>
          <a:p>
            <a:endParaRPr lang="es-ES_tradnl" sz="2400" dirty="0">
              <a:solidFill>
                <a:schemeClr val="bg1"/>
              </a:solidFill>
            </a:endParaRPr>
          </a:p>
          <a:p>
            <a:r>
              <a:rPr lang="es-ES_tradnl" sz="2400" dirty="0">
                <a:solidFill>
                  <a:schemeClr val="bg1"/>
                </a:solidFill>
              </a:rPr>
              <a:t>Si el usuario hace </a:t>
            </a:r>
            <a:r>
              <a:rPr lang="es-ES_tradnl" sz="2400" dirty="0" err="1">
                <a:solidFill>
                  <a:schemeClr val="bg1"/>
                </a:solidFill>
              </a:rPr>
              <a:t>click</a:t>
            </a:r>
            <a:r>
              <a:rPr lang="es-ES_tradnl" sz="2400" dirty="0">
                <a:solidFill>
                  <a:schemeClr val="bg1"/>
                </a:solidFill>
              </a:rPr>
              <a:t> sobre estas tarjetas, va a navegar a un nuevo recurso en una nueva pestaña para no perder la navegación del recurso actual.</a:t>
            </a:r>
          </a:p>
          <a:p>
            <a:endParaRPr lang="es-ES_tradnl" sz="2400" dirty="0">
              <a:solidFill>
                <a:schemeClr val="bg1"/>
              </a:solidFill>
            </a:endParaRPr>
          </a:p>
        </p:txBody>
      </p:sp>
    </p:spTree>
    <p:extLst>
      <p:ext uri="{BB962C8B-B14F-4D97-AF65-F5344CB8AC3E}">
        <p14:creationId xmlns:p14="http://schemas.microsoft.com/office/powerpoint/2010/main" val="11448952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0" r="-20000" b="-25000"/>
          </a:stretch>
        </a:blipFill>
        <a:effectLst/>
      </p:bgPr>
    </p:bg>
    <p:spTree>
      <p:nvGrpSpPr>
        <p:cNvPr id="1" name=""/>
        <p:cNvGrpSpPr/>
        <p:nvPr/>
      </p:nvGrpSpPr>
      <p:grpSpPr>
        <a:xfrm>
          <a:off x="0" y="0"/>
          <a:ext cx="0" cy="0"/>
          <a:chOff x="0" y="0"/>
          <a:chExt cx="0" cy="0"/>
        </a:xfrm>
      </p:grpSpPr>
      <p:sp>
        <p:nvSpPr>
          <p:cNvPr id="2" name="CuadroTexto 1"/>
          <p:cNvSpPr txBox="1"/>
          <p:nvPr/>
        </p:nvSpPr>
        <p:spPr>
          <a:xfrm>
            <a:off x="1589649" y="102547"/>
            <a:ext cx="9664505" cy="646331"/>
          </a:xfrm>
          <a:prstGeom prst="rect">
            <a:avLst/>
          </a:prstGeom>
          <a:noFill/>
        </p:spPr>
        <p:txBody>
          <a:bodyPr wrap="square" rtlCol="0">
            <a:spAutoFit/>
          </a:bodyPr>
          <a:lstStyle/>
          <a:p>
            <a:pPr algn="ctr"/>
            <a:r>
              <a:rPr lang="es-ES_tradnl" sz="3600" b="1" dirty="0">
                <a:solidFill>
                  <a:schemeClr val="bg1"/>
                </a:solidFill>
              </a:rPr>
              <a:t>CRONOGRAMA DE ACTIVIDAES</a:t>
            </a:r>
          </a:p>
        </p:txBody>
      </p:sp>
    </p:spTree>
    <p:extLst>
      <p:ext uri="{BB962C8B-B14F-4D97-AF65-F5344CB8AC3E}">
        <p14:creationId xmlns:p14="http://schemas.microsoft.com/office/powerpoint/2010/main" val="12309696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AR WARS UNIVERSE - Star Wars: The Force Unleashed II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8410575"/>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redondeado 4"/>
          <p:cNvSpPr/>
          <p:nvPr/>
        </p:nvSpPr>
        <p:spPr>
          <a:xfrm>
            <a:off x="1370789" y="3990428"/>
            <a:ext cx="9298745" cy="3571289"/>
          </a:xfrm>
          <a:prstGeom prst="roundRect">
            <a:avLst/>
          </a:prstGeom>
          <a:solidFill>
            <a:schemeClr val="dk1">
              <a:alpha val="58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2531373" y="5439400"/>
            <a:ext cx="6977575" cy="1015663"/>
          </a:xfrm>
          <a:prstGeom prst="rect">
            <a:avLst/>
          </a:prstGeom>
          <a:noFill/>
        </p:spPr>
        <p:txBody>
          <a:bodyPr wrap="square" rtlCol="0">
            <a:spAutoFit/>
          </a:bodyPr>
          <a:lstStyle/>
          <a:p>
            <a:pPr algn="ctr"/>
            <a:r>
              <a:rPr lang="es-419" sz="6000" b="1" dirty="0">
                <a:solidFill>
                  <a:schemeClr val="bg1"/>
                </a:solidFill>
              </a:rPr>
              <a:t>GRACIAS</a:t>
            </a:r>
            <a:r>
              <a:rPr lang="es-CO" sz="6000" dirty="0">
                <a:solidFill>
                  <a:schemeClr val="bg1"/>
                </a:solidFill>
              </a:rPr>
              <a:t> </a:t>
            </a:r>
            <a:endParaRPr lang="es-ES_tradnl" sz="6000" dirty="0">
              <a:solidFill>
                <a:schemeClr val="bg1"/>
              </a:solidFill>
            </a:endParaRPr>
          </a:p>
        </p:txBody>
      </p:sp>
      <p:pic>
        <p:nvPicPr>
          <p:cNvPr id="9" name="Imagen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984" y="0"/>
            <a:ext cx="2401611" cy="1448972"/>
          </a:xfrm>
          <a:prstGeom prst="rect">
            <a:avLst/>
          </a:prstGeom>
        </p:spPr>
      </p:pic>
      <p:pic>
        <p:nvPicPr>
          <p:cNvPr id="10" name="Imagen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54650" y="343486"/>
            <a:ext cx="1905000" cy="762000"/>
          </a:xfrm>
          <a:prstGeom prst="rect">
            <a:avLst/>
          </a:prstGeom>
        </p:spPr>
      </p:pic>
    </p:spTree>
    <p:extLst>
      <p:ext uri="{BB962C8B-B14F-4D97-AF65-F5344CB8AC3E}">
        <p14:creationId xmlns:p14="http://schemas.microsoft.com/office/powerpoint/2010/main" val="143722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ángulo redondeado 6"/>
          <p:cNvSpPr/>
          <p:nvPr/>
        </p:nvSpPr>
        <p:spPr>
          <a:xfrm>
            <a:off x="309489" y="351692"/>
            <a:ext cx="11673839"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11" name="CuadroTexto 10"/>
          <p:cNvSpPr txBox="1"/>
          <p:nvPr/>
        </p:nvSpPr>
        <p:spPr>
          <a:xfrm>
            <a:off x="3746695" y="464234"/>
            <a:ext cx="4698609" cy="584775"/>
          </a:xfrm>
          <a:prstGeom prst="rect">
            <a:avLst/>
          </a:prstGeom>
          <a:noFill/>
        </p:spPr>
        <p:txBody>
          <a:bodyPr wrap="square" rtlCol="0">
            <a:spAutoFit/>
          </a:bodyPr>
          <a:lstStyle/>
          <a:p>
            <a:pPr algn="ctr"/>
            <a:r>
              <a:rPr lang="es-ES_tradnl" sz="3200" b="1" dirty="0">
                <a:solidFill>
                  <a:schemeClr val="bg1"/>
                </a:solidFill>
              </a:rPr>
              <a:t>Análisis SWAPI</a:t>
            </a:r>
          </a:p>
        </p:txBody>
      </p:sp>
      <p:sp>
        <p:nvSpPr>
          <p:cNvPr id="12" name="CuadroTexto 11"/>
          <p:cNvSpPr txBox="1"/>
          <p:nvPr/>
        </p:nvSpPr>
        <p:spPr>
          <a:xfrm>
            <a:off x="844062" y="1154513"/>
            <a:ext cx="10747717" cy="5449056"/>
          </a:xfrm>
          <a:prstGeom prst="rect">
            <a:avLst/>
          </a:prstGeom>
          <a:noFill/>
        </p:spPr>
        <p:txBody>
          <a:bodyPr wrap="square" rtlCol="0">
            <a:spAutoFit/>
          </a:bodyPr>
          <a:lstStyle/>
          <a:p>
            <a:pPr>
              <a:lnSpc>
                <a:spcPct val="150000"/>
              </a:lnSpc>
            </a:pPr>
            <a:r>
              <a:rPr lang="es-CO" dirty="0" err="1">
                <a:solidFill>
                  <a:schemeClr val="bg1"/>
                </a:solidFill>
              </a:rPr>
              <a:t>Swapi</a:t>
            </a:r>
            <a:r>
              <a:rPr lang="es-CO" dirty="0">
                <a:solidFill>
                  <a:schemeClr val="bg1"/>
                </a:solidFill>
              </a:rPr>
              <a:t> provee información de personas, planetas, películas, especies, vehículos y naves que aparecen durante las películas de </a:t>
            </a:r>
            <a:r>
              <a:rPr lang="es-CO" dirty="0" err="1">
                <a:solidFill>
                  <a:schemeClr val="bg1"/>
                </a:solidFill>
              </a:rPr>
              <a:t>StarWars</a:t>
            </a:r>
            <a:r>
              <a:rPr lang="es-CO" dirty="0">
                <a:solidFill>
                  <a:schemeClr val="bg1"/>
                </a:solidFill>
              </a:rPr>
              <a:t>, toda la información esta desglosada en diferentes Apis, cada una recibe un parámetro de identificación único del recurso y con este se obtiene la información detallada de cada elemento, también recibe un parámetro de paginación el cual provee 10 elementos de cada pagina.</a:t>
            </a:r>
          </a:p>
          <a:p>
            <a:pPr>
              <a:lnSpc>
                <a:spcPct val="150000"/>
              </a:lnSpc>
            </a:pPr>
            <a:r>
              <a:rPr lang="es-CO" dirty="0">
                <a:solidFill>
                  <a:schemeClr val="bg1"/>
                </a:solidFill>
              </a:rPr>
              <a:t>También provee dos opciones de translación de idioma, el primero por defecto que es ingles y el segundo es WOOKIEE el cual se envía como parámetro en la URI, la estructura de descarga es tipo JSON y en ambos casos es idéntica, así como de una opción de búsqueda.</a:t>
            </a:r>
          </a:p>
          <a:p>
            <a:pPr>
              <a:lnSpc>
                <a:spcPct val="150000"/>
              </a:lnSpc>
            </a:pPr>
            <a:endParaRPr lang="es-CO" dirty="0">
              <a:solidFill>
                <a:schemeClr val="bg1"/>
              </a:solidFill>
            </a:endParaRPr>
          </a:p>
          <a:p>
            <a:pPr>
              <a:lnSpc>
                <a:spcPct val="150000"/>
              </a:lnSpc>
            </a:pPr>
            <a:r>
              <a:rPr lang="es-CO" dirty="0">
                <a:solidFill>
                  <a:schemeClr val="bg1"/>
                </a:solidFill>
              </a:rPr>
              <a:t>https://swapi.co/api/people</a:t>
            </a:r>
            <a:r>
              <a:rPr lang="es-CO" b="1" dirty="0">
                <a:solidFill>
                  <a:schemeClr val="bg1"/>
                </a:solidFill>
              </a:rPr>
              <a:t>/</a:t>
            </a:r>
            <a:r>
              <a:rPr lang="es-CO" b="1" dirty="0">
                <a:solidFill>
                  <a:srgbClr val="FF0000"/>
                </a:solidFill>
              </a:rPr>
              <a:t>1</a:t>
            </a:r>
            <a:r>
              <a:rPr lang="es-CO" b="1" dirty="0">
                <a:solidFill>
                  <a:schemeClr val="bg1"/>
                </a:solidFill>
              </a:rPr>
              <a:t>   </a:t>
            </a:r>
            <a:r>
              <a:rPr lang="es-CO" b="1" dirty="0">
                <a:solidFill>
                  <a:srgbClr val="FF0000"/>
                </a:solidFill>
                <a:sym typeface="Wingdings" panose="05000000000000000000" pitchFamily="2" charset="2"/>
              </a:rPr>
              <a:t></a:t>
            </a:r>
            <a:r>
              <a:rPr lang="es-CO" b="1" dirty="0">
                <a:solidFill>
                  <a:schemeClr val="bg1"/>
                </a:solidFill>
                <a:sym typeface="Wingdings" panose="05000000000000000000" pitchFamily="2" charset="2"/>
              </a:rPr>
              <a:t> identificador único del recurso</a:t>
            </a:r>
          </a:p>
          <a:p>
            <a:pPr>
              <a:lnSpc>
                <a:spcPct val="150000"/>
              </a:lnSpc>
            </a:pPr>
            <a:r>
              <a:rPr lang="es-CO" dirty="0">
                <a:solidFill>
                  <a:schemeClr val="bg1"/>
                </a:solidFill>
              </a:rPr>
              <a:t>https://swapi.co/api/people</a:t>
            </a:r>
            <a:r>
              <a:rPr lang="es-CO" b="1" dirty="0">
                <a:solidFill>
                  <a:schemeClr val="bg1"/>
                </a:solidFill>
              </a:rPr>
              <a:t>/</a:t>
            </a:r>
            <a:r>
              <a:rPr lang="es-CO" b="1" dirty="0">
                <a:solidFill>
                  <a:srgbClr val="FF0000"/>
                </a:solidFill>
              </a:rPr>
              <a:t>?page=1</a:t>
            </a:r>
            <a:r>
              <a:rPr lang="es-CO" b="1" dirty="0">
                <a:solidFill>
                  <a:schemeClr val="bg1"/>
                </a:solidFill>
              </a:rPr>
              <a:t>    </a:t>
            </a:r>
            <a:r>
              <a:rPr lang="es-CO" b="1" dirty="0">
                <a:solidFill>
                  <a:srgbClr val="FF0000"/>
                </a:solidFill>
                <a:sym typeface="Wingdings" panose="05000000000000000000" pitchFamily="2" charset="2"/>
              </a:rPr>
              <a:t></a:t>
            </a:r>
            <a:r>
              <a:rPr lang="es-CO" b="1" dirty="0">
                <a:solidFill>
                  <a:schemeClr val="bg1"/>
                </a:solidFill>
                <a:sym typeface="Wingdings" panose="05000000000000000000" pitchFamily="2" charset="2"/>
              </a:rPr>
              <a:t> identificador de paginación del recurso</a:t>
            </a:r>
          </a:p>
          <a:p>
            <a:pPr>
              <a:lnSpc>
                <a:spcPct val="150000"/>
              </a:lnSpc>
            </a:pPr>
            <a:r>
              <a:rPr lang="es-CO" dirty="0">
                <a:solidFill>
                  <a:schemeClr val="bg1"/>
                </a:solidFill>
              </a:rPr>
              <a:t>https://swapi.co/api/people/</a:t>
            </a:r>
            <a:r>
              <a:rPr lang="es-CO" dirty="0">
                <a:solidFill>
                  <a:srgbClr val="FF0000"/>
                </a:solidFill>
              </a:rPr>
              <a:t>1/</a:t>
            </a:r>
            <a:r>
              <a:rPr lang="es-CO" b="1" dirty="0">
                <a:solidFill>
                  <a:srgbClr val="FF0000"/>
                </a:solidFill>
              </a:rPr>
              <a:t>?format=wookiee    </a:t>
            </a:r>
            <a:r>
              <a:rPr lang="es-CO" b="1" dirty="0">
                <a:solidFill>
                  <a:srgbClr val="FF0000"/>
                </a:solidFill>
                <a:sym typeface="Wingdings" panose="05000000000000000000" pitchFamily="2" charset="2"/>
              </a:rPr>
              <a:t></a:t>
            </a:r>
            <a:r>
              <a:rPr lang="es-CO" b="1" dirty="0">
                <a:solidFill>
                  <a:schemeClr val="bg1"/>
                </a:solidFill>
                <a:sym typeface="Wingdings" panose="05000000000000000000" pitchFamily="2" charset="2"/>
              </a:rPr>
              <a:t> translación a idioma </a:t>
            </a:r>
            <a:r>
              <a:rPr lang="es-CO" b="1" dirty="0" err="1">
                <a:solidFill>
                  <a:schemeClr val="bg1"/>
                </a:solidFill>
                <a:sym typeface="Wingdings" panose="05000000000000000000" pitchFamily="2" charset="2"/>
              </a:rPr>
              <a:t>wookiee</a:t>
            </a:r>
            <a:endParaRPr lang="es-CO" b="1" dirty="0">
              <a:solidFill>
                <a:schemeClr val="bg1"/>
              </a:solidFill>
              <a:sym typeface="Wingdings" panose="05000000000000000000" pitchFamily="2" charset="2"/>
            </a:endParaRPr>
          </a:p>
          <a:p>
            <a:pPr>
              <a:lnSpc>
                <a:spcPct val="150000"/>
              </a:lnSpc>
            </a:pPr>
            <a:r>
              <a:rPr lang="es-CO" dirty="0">
                <a:solidFill>
                  <a:schemeClr val="bg1"/>
                </a:solidFill>
              </a:rPr>
              <a:t>https://swapi.co/api/planets/</a:t>
            </a:r>
            <a:r>
              <a:rPr lang="es-CO" b="1" dirty="0">
                <a:solidFill>
                  <a:srgbClr val="FF0000"/>
                </a:solidFill>
              </a:rPr>
              <a:t>?page=1&amp;format=wookiee </a:t>
            </a:r>
            <a:r>
              <a:rPr lang="es-CO" b="1" dirty="0">
                <a:solidFill>
                  <a:srgbClr val="FF0000"/>
                </a:solidFill>
                <a:sym typeface="Wingdings" panose="05000000000000000000" pitchFamily="2" charset="2"/>
              </a:rPr>
              <a:t>  </a:t>
            </a:r>
            <a:r>
              <a:rPr lang="es-CO" b="1" dirty="0">
                <a:solidFill>
                  <a:schemeClr val="bg1"/>
                </a:solidFill>
                <a:sym typeface="Wingdings" panose="05000000000000000000" pitchFamily="2" charset="2"/>
              </a:rPr>
              <a:t>paginación con idioma </a:t>
            </a:r>
            <a:r>
              <a:rPr lang="es-CO" b="1" dirty="0" err="1">
                <a:solidFill>
                  <a:schemeClr val="bg1"/>
                </a:solidFill>
                <a:sym typeface="Wingdings" panose="05000000000000000000" pitchFamily="2" charset="2"/>
              </a:rPr>
              <a:t>wookiee</a:t>
            </a:r>
            <a:endParaRPr lang="es-CO" b="1" dirty="0">
              <a:solidFill>
                <a:schemeClr val="bg1"/>
              </a:solidFill>
            </a:endParaRPr>
          </a:p>
          <a:p>
            <a:pPr>
              <a:lnSpc>
                <a:spcPct val="150000"/>
              </a:lnSpc>
            </a:pPr>
            <a:r>
              <a:rPr lang="es-CO" dirty="0">
                <a:solidFill>
                  <a:schemeClr val="bg1"/>
                </a:solidFill>
              </a:rPr>
              <a:t>https://swapi.co/api/people/</a:t>
            </a:r>
            <a:r>
              <a:rPr lang="es-CO" b="1" dirty="0">
                <a:solidFill>
                  <a:srgbClr val="FF0000"/>
                </a:solidFill>
              </a:rPr>
              <a:t>?search=r2  </a:t>
            </a:r>
            <a:r>
              <a:rPr lang="es-CO" b="1" dirty="0">
                <a:solidFill>
                  <a:srgbClr val="FF0000"/>
                </a:solidFill>
                <a:sym typeface="Wingdings" panose="05000000000000000000" pitchFamily="2" charset="2"/>
              </a:rPr>
              <a:t>  </a:t>
            </a:r>
            <a:r>
              <a:rPr lang="es-CO" b="1" dirty="0">
                <a:solidFill>
                  <a:schemeClr val="bg1"/>
                </a:solidFill>
                <a:sym typeface="Wingdings" panose="05000000000000000000" pitchFamily="2" charset="2"/>
              </a:rPr>
              <a:t>resultados de personas que contengan “r2” en su atributo nombre</a:t>
            </a:r>
            <a:endParaRPr lang="es-CO" b="1" dirty="0">
              <a:solidFill>
                <a:schemeClr val="bg1"/>
              </a:solidFill>
            </a:endParaRPr>
          </a:p>
        </p:txBody>
      </p:sp>
    </p:spTree>
    <p:extLst>
      <p:ext uri="{BB962C8B-B14F-4D97-AF65-F5344CB8AC3E}">
        <p14:creationId xmlns:p14="http://schemas.microsoft.com/office/powerpoint/2010/main" val="2173434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ángulo redondeado 6"/>
          <p:cNvSpPr/>
          <p:nvPr/>
        </p:nvSpPr>
        <p:spPr>
          <a:xfrm>
            <a:off x="309489" y="351692"/>
            <a:ext cx="11673839"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11" name="CuadroTexto 10"/>
          <p:cNvSpPr txBox="1"/>
          <p:nvPr/>
        </p:nvSpPr>
        <p:spPr>
          <a:xfrm>
            <a:off x="3746695" y="464234"/>
            <a:ext cx="4698609" cy="584775"/>
          </a:xfrm>
          <a:prstGeom prst="rect">
            <a:avLst/>
          </a:prstGeom>
          <a:noFill/>
        </p:spPr>
        <p:txBody>
          <a:bodyPr wrap="square" rtlCol="0">
            <a:spAutoFit/>
          </a:bodyPr>
          <a:lstStyle/>
          <a:p>
            <a:pPr algn="ctr"/>
            <a:r>
              <a:rPr lang="es-ES_tradnl" sz="3200" b="1" dirty="0">
                <a:solidFill>
                  <a:schemeClr val="bg1"/>
                </a:solidFill>
              </a:rPr>
              <a:t>Análisis SWAPI</a:t>
            </a:r>
          </a:p>
        </p:txBody>
      </p:sp>
      <p:sp>
        <p:nvSpPr>
          <p:cNvPr id="8" name="Rectángulo: esquinas redondeadas 12">
            <a:extLst>
              <a:ext uri="{FF2B5EF4-FFF2-40B4-BE49-F238E27FC236}">
                <a16:creationId xmlns:a16="http://schemas.microsoft.com/office/drawing/2014/main" id="{676C4A50-EA95-4C8E-8885-8A720C6B646B}"/>
              </a:ext>
            </a:extLst>
          </p:cNvPr>
          <p:cNvSpPr/>
          <p:nvPr/>
        </p:nvSpPr>
        <p:spPr>
          <a:xfrm>
            <a:off x="1034145" y="3258879"/>
            <a:ext cx="1763485" cy="104904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dirty="0">
                <a:solidFill>
                  <a:sysClr val="windowText" lastClr="000000"/>
                </a:solidFill>
              </a:rPr>
              <a:t>/</a:t>
            </a:r>
          </a:p>
          <a:p>
            <a:pPr algn="ctr"/>
            <a:r>
              <a:rPr lang="es-CO" sz="1200" dirty="0">
                <a:solidFill>
                  <a:sysClr val="windowText" lastClr="000000"/>
                </a:solidFill>
              </a:rPr>
              <a:t>6 ítems</a:t>
            </a:r>
          </a:p>
        </p:txBody>
      </p:sp>
      <p:sp>
        <p:nvSpPr>
          <p:cNvPr id="9" name="Rectángulo: esquinas redondeadas 13">
            <a:extLst>
              <a:ext uri="{FF2B5EF4-FFF2-40B4-BE49-F238E27FC236}">
                <a16:creationId xmlns:a16="http://schemas.microsoft.com/office/drawing/2014/main" id="{387D0A2A-634F-4F6E-A50C-60D71AAF0B69}"/>
              </a:ext>
            </a:extLst>
          </p:cNvPr>
          <p:cNvSpPr/>
          <p:nvPr/>
        </p:nvSpPr>
        <p:spPr>
          <a:xfrm>
            <a:off x="3799116" y="3258880"/>
            <a:ext cx="1763485" cy="104904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dirty="0">
                <a:solidFill>
                  <a:sysClr val="windowText" lastClr="000000"/>
                </a:solidFill>
              </a:rPr>
              <a:t>/people</a:t>
            </a:r>
          </a:p>
          <a:p>
            <a:pPr algn="ctr"/>
            <a:r>
              <a:rPr lang="es-CO" sz="1200" dirty="0">
                <a:solidFill>
                  <a:sysClr val="windowText" lastClr="000000"/>
                </a:solidFill>
              </a:rPr>
              <a:t>87 ítems</a:t>
            </a:r>
          </a:p>
          <a:p>
            <a:pPr algn="ctr"/>
            <a:r>
              <a:rPr lang="es-CO" sz="1200" dirty="0">
                <a:solidFill>
                  <a:sysClr val="windowText" lastClr="000000"/>
                </a:solidFill>
              </a:rPr>
              <a:t>9 pages</a:t>
            </a:r>
          </a:p>
        </p:txBody>
      </p:sp>
      <p:sp>
        <p:nvSpPr>
          <p:cNvPr id="10" name="Rectángulo: esquinas redondeadas 14">
            <a:extLst>
              <a:ext uri="{FF2B5EF4-FFF2-40B4-BE49-F238E27FC236}">
                <a16:creationId xmlns:a16="http://schemas.microsoft.com/office/drawing/2014/main" id="{674CEF07-09A4-46A2-9413-8F5AEFA04797}"/>
              </a:ext>
            </a:extLst>
          </p:cNvPr>
          <p:cNvSpPr/>
          <p:nvPr/>
        </p:nvSpPr>
        <p:spPr>
          <a:xfrm>
            <a:off x="6564087" y="3258879"/>
            <a:ext cx="1763485" cy="104904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dirty="0">
                <a:solidFill>
                  <a:sysClr val="windowText" lastClr="000000"/>
                </a:solidFill>
              </a:rPr>
              <a:t>/planets</a:t>
            </a:r>
          </a:p>
          <a:p>
            <a:pPr algn="ctr"/>
            <a:r>
              <a:rPr lang="es-CO" sz="1200" dirty="0">
                <a:solidFill>
                  <a:sysClr val="windowText" lastClr="000000"/>
                </a:solidFill>
              </a:rPr>
              <a:t>61 ítems</a:t>
            </a:r>
          </a:p>
          <a:p>
            <a:pPr algn="ctr"/>
            <a:r>
              <a:rPr lang="es-CO" sz="1200" dirty="0">
                <a:solidFill>
                  <a:sysClr val="windowText" lastClr="000000"/>
                </a:solidFill>
              </a:rPr>
              <a:t>7 pages</a:t>
            </a:r>
          </a:p>
        </p:txBody>
      </p:sp>
      <p:sp>
        <p:nvSpPr>
          <p:cNvPr id="13" name="Rectángulo: esquinas redondeadas 15">
            <a:extLst>
              <a:ext uri="{FF2B5EF4-FFF2-40B4-BE49-F238E27FC236}">
                <a16:creationId xmlns:a16="http://schemas.microsoft.com/office/drawing/2014/main" id="{D7BC5C19-551A-4B0F-B742-EF5B412E7C2E}"/>
              </a:ext>
            </a:extLst>
          </p:cNvPr>
          <p:cNvSpPr/>
          <p:nvPr/>
        </p:nvSpPr>
        <p:spPr>
          <a:xfrm>
            <a:off x="9329058" y="3258878"/>
            <a:ext cx="1763485" cy="104904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dirty="0">
                <a:solidFill>
                  <a:sysClr val="windowText" lastClr="000000"/>
                </a:solidFill>
              </a:rPr>
              <a:t>/films</a:t>
            </a:r>
          </a:p>
          <a:p>
            <a:pPr algn="ctr"/>
            <a:r>
              <a:rPr lang="es-CO" sz="1200" dirty="0">
                <a:solidFill>
                  <a:sysClr val="windowText" lastClr="000000"/>
                </a:solidFill>
              </a:rPr>
              <a:t>7 ítems</a:t>
            </a:r>
          </a:p>
          <a:p>
            <a:pPr algn="ctr"/>
            <a:r>
              <a:rPr lang="es-CO" sz="1200" dirty="0">
                <a:solidFill>
                  <a:sysClr val="windowText" lastClr="000000"/>
                </a:solidFill>
              </a:rPr>
              <a:t>1 page</a:t>
            </a:r>
          </a:p>
        </p:txBody>
      </p:sp>
      <p:sp>
        <p:nvSpPr>
          <p:cNvPr id="14" name="Rectángulo: esquinas redondeadas 16">
            <a:extLst>
              <a:ext uri="{FF2B5EF4-FFF2-40B4-BE49-F238E27FC236}">
                <a16:creationId xmlns:a16="http://schemas.microsoft.com/office/drawing/2014/main" id="{8C15C621-2A4D-4DD7-839E-0F59DA7096BA}"/>
              </a:ext>
            </a:extLst>
          </p:cNvPr>
          <p:cNvSpPr/>
          <p:nvPr/>
        </p:nvSpPr>
        <p:spPr>
          <a:xfrm>
            <a:off x="2349139" y="4726502"/>
            <a:ext cx="1763485" cy="104904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dirty="0">
                <a:solidFill>
                  <a:sysClr val="windowText" lastClr="000000"/>
                </a:solidFill>
              </a:rPr>
              <a:t>/species</a:t>
            </a:r>
          </a:p>
          <a:p>
            <a:pPr algn="ctr"/>
            <a:r>
              <a:rPr lang="es-CO" sz="1200" dirty="0">
                <a:solidFill>
                  <a:sysClr val="windowText" lastClr="000000"/>
                </a:solidFill>
              </a:rPr>
              <a:t>37 ítems</a:t>
            </a:r>
          </a:p>
          <a:p>
            <a:pPr algn="ctr"/>
            <a:r>
              <a:rPr lang="es-CO" sz="1200" dirty="0">
                <a:solidFill>
                  <a:sysClr val="windowText" lastClr="000000"/>
                </a:solidFill>
              </a:rPr>
              <a:t>4 pages</a:t>
            </a:r>
          </a:p>
        </p:txBody>
      </p:sp>
      <p:sp>
        <p:nvSpPr>
          <p:cNvPr id="15" name="Rectángulo: esquinas redondeadas 17">
            <a:extLst>
              <a:ext uri="{FF2B5EF4-FFF2-40B4-BE49-F238E27FC236}">
                <a16:creationId xmlns:a16="http://schemas.microsoft.com/office/drawing/2014/main" id="{AF378FE1-9D44-43DE-BBC7-A26BB80F9B8A}"/>
              </a:ext>
            </a:extLst>
          </p:cNvPr>
          <p:cNvSpPr/>
          <p:nvPr/>
        </p:nvSpPr>
        <p:spPr>
          <a:xfrm>
            <a:off x="5114110" y="4726501"/>
            <a:ext cx="1763485" cy="104904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dirty="0">
                <a:solidFill>
                  <a:sysClr val="windowText" lastClr="000000"/>
                </a:solidFill>
              </a:rPr>
              <a:t>/vehicles</a:t>
            </a:r>
          </a:p>
          <a:p>
            <a:pPr algn="ctr"/>
            <a:r>
              <a:rPr lang="es-CO" sz="1200" dirty="0">
                <a:solidFill>
                  <a:sysClr val="windowText" lastClr="000000"/>
                </a:solidFill>
              </a:rPr>
              <a:t>39 ítems</a:t>
            </a:r>
          </a:p>
          <a:p>
            <a:pPr algn="ctr"/>
            <a:r>
              <a:rPr lang="es-CO" sz="1200" dirty="0">
                <a:solidFill>
                  <a:sysClr val="windowText" lastClr="000000"/>
                </a:solidFill>
              </a:rPr>
              <a:t>4 pages</a:t>
            </a:r>
          </a:p>
        </p:txBody>
      </p:sp>
      <p:sp>
        <p:nvSpPr>
          <p:cNvPr id="16" name="Rectángulo: esquinas redondeadas 18">
            <a:extLst>
              <a:ext uri="{FF2B5EF4-FFF2-40B4-BE49-F238E27FC236}">
                <a16:creationId xmlns:a16="http://schemas.microsoft.com/office/drawing/2014/main" id="{B1EEF00F-EE62-40EB-B128-384D434CDF9B}"/>
              </a:ext>
            </a:extLst>
          </p:cNvPr>
          <p:cNvSpPr/>
          <p:nvPr/>
        </p:nvSpPr>
        <p:spPr>
          <a:xfrm>
            <a:off x="7879081" y="4726500"/>
            <a:ext cx="1763485" cy="1049047"/>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dirty="0">
                <a:solidFill>
                  <a:sysClr val="windowText" lastClr="000000"/>
                </a:solidFill>
              </a:rPr>
              <a:t>/starships</a:t>
            </a:r>
          </a:p>
          <a:p>
            <a:pPr algn="ctr"/>
            <a:r>
              <a:rPr lang="es-CO" sz="1200" dirty="0">
                <a:solidFill>
                  <a:sysClr val="windowText" lastClr="000000"/>
                </a:solidFill>
              </a:rPr>
              <a:t>37 ítems</a:t>
            </a:r>
          </a:p>
          <a:p>
            <a:pPr algn="ctr"/>
            <a:r>
              <a:rPr lang="es-CO" sz="1200" dirty="0">
                <a:solidFill>
                  <a:sysClr val="windowText" lastClr="000000"/>
                </a:solidFill>
              </a:rPr>
              <a:t>4 pages</a:t>
            </a:r>
          </a:p>
        </p:txBody>
      </p:sp>
      <p:sp>
        <p:nvSpPr>
          <p:cNvPr id="17" name="Título 1">
            <a:extLst>
              <a:ext uri="{FF2B5EF4-FFF2-40B4-BE49-F238E27FC236}">
                <a16:creationId xmlns:a16="http://schemas.microsoft.com/office/drawing/2014/main" id="{A70AF577-1E6D-4B05-9882-2257CEFF9CE7}"/>
              </a:ext>
            </a:extLst>
          </p:cNvPr>
          <p:cNvSpPr txBox="1">
            <a:spLocks/>
          </p:cNvSpPr>
          <p:nvPr/>
        </p:nvSpPr>
        <p:spPr>
          <a:xfrm>
            <a:off x="838199" y="2257972"/>
            <a:ext cx="10515600" cy="9530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s-CO" sz="2800" dirty="0">
                <a:solidFill>
                  <a:schemeClr val="bg1"/>
                </a:solidFill>
              </a:rPr>
              <a:t>url Base: https://swapi.co/api/ </a:t>
            </a:r>
          </a:p>
        </p:txBody>
      </p:sp>
      <p:sp>
        <p:nvSpPr>
          <p:cNvPr id="18" name="Título 1">
            <a:extLst>
              <a:ext uri="{FF2B5EF4-FFF2-40B4-BE49-F238E27FC236}">
                <a16:creationId xmlns:a16="http://schemas.microsoft.com/office/drawing/2014/main" id="{2C9C32B9-019D-401C-A322-B051939ED437}"/>
              </a:ext>
            </a:extLst>
          </p:cNvPr>
          <p:cNvSpPr>
            <a:spLocks noGrp="1"/>
          </p:cNvSpPr>
          <p:nvPr>
            <p:ph type="title"/>
          </p:nvPr>
        </p:nvSpPr>
        <p:spPr>
          <a:xfrm>
            <a:off x="838199" y="1335906"/>
            <a:ext cx="10515600" cy="953022"/>
          </a:xfrm>
        </p:spPr>
        <p:txBody>
          <a:bodyPr>
            <a:normAutofit/>
          </a:bodyPr>
          <a:lstStyle/>
          <a:p>
            <a:r>
              <a:rPr lang="es-CO" dirty="0">
                <a:solidFill>
                  <a:schemeClr val="bg1"/>
                </a:solidFill>
              </a:rPr>
              <a:t>Diccionario Apis StarWars</a:t>
            </a:r>
          </a:p>
        </p:txBody>
      </p:sp>
    </p:spTree>
    <p:extLst>
      <p:ext uri="{BB962C8B-B14F-4D97-AF65-F5344CB8AC3E}">
        <p14:creationId xmlns:p14="http://schemas.microsoft.com/office/powerpoint/2010/main" val="4162703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ángulo redondeado 6"/>
          <p:cNvSpPr/>
          <p:nvPr/>
        </p:nvSpPr>
        <p:spPr>
          <a:xfrm>
            <a:off x="309489" y="0"/>
            <a:ext cx="11673839" cy="6710288"/>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11" name="CuadroTexto 10"/>
          <p:cNvSpPr txBox="1"/>
          <p:nvPr/>
        </p:nvSpPr>
        <p:spPr>
          <a:xfrm>
            <a:off x="2063261" y="133082"/>
            <a:ext cx="8065478" cy="584775"/>
          </a:xfrm>
          <a:prstGeom prst="rect">
            <a:avLst/>
          </a:prstGeom>
          <a:noFill/>
        </p:spPr>
        <p:txBody>
          <a:bodyPr wrap="square" rtlCol="0">
            <a:spAutoFit/>
          </a:bodyPr>
          <a:lstStyle/>
          <a:p>
            <a:pPr algn="ctr"/>
            <a:r>
              <a:rPr lang="es-ES_tradnl" sz="3200" b="1" dirty="0">
                <a:solidFill>
                  <a:schemeClr val="bg1"/>
                </a:solidFill>
              </a:rPr>
              <a:t>Ejemplo de objetos del servicio SWAPI</a:t>
            </a:r>
          </a:p>
        </p:txBody>
      </p:sp>
      <p:sp>
        <p:nvSpPr>
          <p:cNvPr id="4" name="TextBox 3">
            <a:extLst>
              <a:ext uri="{FF2B5EF4-FFF2-40B4-BE49-F238E27FC236}">
                <a16:creationId xmlns:a16="http://schemas.microsoft.com/office/drawing/2014/main" id="{46E011CC-8F1D-4ED4-92E4-49462901FBEA}"/>
              </a:ext>
            </a:extLst>
          </p:cNvPr>
          <p:cNvSpPr txBox="1"/>
          <p:nvPr/>
        </p:nvSpPr>
        <p:spPr>
          <a:xfrm>
            <a:off x="636828" y="1104539"/>
            <a:ext cx="3488787" cy="5078313"/>
          </a:xfrm>
          <a:prstGeom prst="rect">
            <a:avLst/>
          </a:prstGeom>
          <a:noFill/>
        </p:spPr>
        <p:txBody>
          <a:bodyPr wrap="square" rtlCol="0">
            <a:spAutoFit/>
          </a:bodyPr>
          <a:lstStyle/>
          <a:p>
            <a:r>
              <a:rPr lang="es-419" b="1" dirty="0">
                <a:solidFill>
                  <a:schemeClr val="bg1"/>
                </a:solidFill>
              </a:rPr>
              <a:t>ROOT:</a:t>
            </a:r>
          </a:p>
          <a:p>
            <a:endParaRPr lang="es-419" b="1" dirty="0">
              <a:solidFill>
                <a:schemeClr val="bg1"/>
              </a:solidFill>
            </a:endParaRPr>
          </a:p>
          <a:p>
            <a:r>
              <a:rPr lang="en-US" dirty="0">
                <a:solidFill>
                  <a:schemeClr val="bg1"/>
                </a:solidFill>
              </a:rPr>
              <a:t>Url: /</a:t>
            </a:r>
          </a:p>
          <a:p>
            <a:r>
              <a:rPr lang="en-US" dirty="0">
                <a:solidFill>
                  <a:schemeClr val="bg1"/>
                </a:solidFill>
              </a:rPr>
              <a:t>Respuesta: Un </a:t>
            </a:r>
            <a:r>
              <a:rPr lang="en-US" dirty="0" err="1">
                <a:solidFill>
                  <a:schemeClr val="bg1"/>
                </a:solidFill>
              </a:rPr>
              <a:t>objeto</a:t>
            </a:r>
            <a:r>
              <a:rPr lang="en-US" dirty="0">
                <a:solidFill>
                  <a:schemeClr val="bg1"/>
                </a:solidFill>
              </a:rPr>
              <a:t> JSON con los </a:t>
            </a:r>
            <a:r>
              <a:rPr lang="en-US" dirty="0" err="1">
                <a:solidFill>
                  <a:schemeClr val="bg1"/>
                </a:solidFill>
              </a:rPr>
              <a:t>siguientes</a:t>
            </a:r>
            <a:r>
              <a:rPr lang="en-US" dirty="0">
                <a:solidFill>
                  <a:schemeClr val="bg1"/>
                </a:solidFill>
              </a:rPr>
              <a:t> </a:t>
            </a:r>
            <a:r>
              <a:rPr lang="en-US" dirty="0" err="1">
                <a:solidFill>
                  <a:schemeClr val="bg1"/>
                </a:solidFill>
              </a:rPr>
              <a:t>atributos</a:t>
            </a:r>
            <a:r>
              <a:rPr lang="en-US" dirty="0">
                <a:solidFill>
                  <a:schemeClr val="bg1"/>
                </a:solidFill>
              </a:rPr>
              <a:t>:</a:t>
            </a:r>
          </a:p>
          <a:p>
            <a:pPr marL="285750" indent="-285750">
              <a:buFont typeface="Arial" panose="020B0604020202020204" pitchFamily="34" charset="0"/>
              <a:buChar char="•"/>
            </a:pPr>
            <a:r>
              <a:rPr lang="en-US" dirty="0">
                <a:solidFill>
                  <a:schemeClr val="bg1"/>
                </a:solidFill>
              </a:rPr>
              <a:t>films (string ): </a:t>
            </a:r>
            <a:r>
              <a:rPr lang="en-US" dirty="0" err="1">
                <a:solidFill>
                  <a:schemeClr val="bg1"/>
                </a:solidFill>
              </a:rPr>
              <a:t>url</a:t>
            </a:r>
            <a:r>
              <a:rPr lang="en-US" dirty="0">
                <a:solidFill>
                  <a:schemeClr val="bg1"/>
                </a:solidFill>
              </a:rPr>
              <a:t> de las  </a:t>
            </a:r>
            <a:r>
              <a:rPr lang="en-US" dirty="0" err="1">
                <a:solidFill>
                  <a:schemeClr val="bg1"/>
                </a:solidFill>
              </a:rPr>
              <a:t>películas</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people (string): </a:t>
            </a:r>
            <a:r>
              <a:rPr lang="en-US" dirty="0" err="1">
                <a:solidFill>
                  <a:schemeClr val="bg1"/>
                </a:solidFill>
              </a:rPr>
              <a:t>url</a:t>
            </a:r>
            <a:r>
              <a:rPr lang="en-US" dirty="0">
                <a:solidFill>
                  <a:schemeClr val="bg1"/>
                </a:solidFill>
              </a:rPr>
              <a:t> de los </a:t>
            </a:r>
            <a:r>
              <a:rPr lang="en-US" dirty="0" err="1">
                <a:solidFill>
                  <a:schemeClr val="bg1"/>
                </a:solidFill>
              </a:rPr>
              <a:t>personajes</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planets (string): </a:t>
            </a:r>
            <a:r>
              <a:rPr lang="en-US" dirty="0" err="1">
                <a:solidFill>
                  <a:schemeClr val="bg1"/>
                </a:solidFill>
              </a:rPr>
              <a:t>url</a:t>
            </a:r>
            <a:r>
              <a:rPr lang="en-US" dirty="0">
                <a:solidFill>
                  <a:schemeClr val="bg1"/>
                </a:solidFill>
              </a:rPr>
              <a:t> de los </a:t>
            </a:r>
            <a:r>
              <a:rPr lang="en-US" dirty="0" err="1">
                <a:solidFill>
                  <a:schemeClr val="bg1"/>
                </a:solidFill>
              </a:rPr>
              <a:t>planetas</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species (string): </a:t>
            </a:r>
            <a:r>
              <a:rPr lang="en-US" dirty="0" err="1">
                <a:solidFill>
                  <a:schemeClr val="bg1"/>
                </a:solidFill>
              </a:rPr>
              <a:t>url</a:t>
            </a:r>
            <a:r>
              <a:rPr lang="en-US" dirty="0">
                <a:solidFill>
                  <a:schemeClr val="bg1"/>
                </a:solidFill>
              </a:rPr>
              <a:t> de las </a:t>
            </a:r>
            <a:r>
              <a:rPr lang="en-US" dirty="0" err="1">
                <a:solidFill>
                  <a:schemeClr val="bg1"/>
                </a:solidFill>
              </a:rPr>
              <a:t>especies</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starships (string): </a:t>
            </a:r>
            <a:r>
              <a:rPr lang="en-US" dirty="0" err="1">
                <a:solidFill>
                  <a:schemeClr val="bg1"/>
                </a:solidFill>
              </a:rPr>
              <a:t>url</a:t>
            </a:r>
            <a:r>
              <a:rPr lang="en-US" dirty="0">
                <a:solidFill>
                  <a:schemeClr val="bg1"/>
                </a:solidFill>
              </a:rPr>
              <a:t> de las naves </a:t>
            </a:r>
            <a:r>
              <a:rPr lang="en-US" dirty="0" err="1">
                <a:solidFill>
                  <a:schemeClr val="bg1"/>
                </a:solidFill>
              </a:rPr>
              <a:t>espaciales</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vehicles (string): </a:t>
            </a:r>
            <a:r>
              <a:rPr lang="en-US" dirty="0" err="1">
                <a:solidFill>
                  <a:schemeClr val="bg1"/>
                </a:solidFill>
              </a:rPr>
              <a:t>url</a:t>
            </a:r>
            <a:r>
              <a:rPr lang="en-US" dirty="0">
                <a:solidFill>
                  <a:schemeClr val="bg1"/>
                </a:solidFill>
              </a:rPr>
              <a:t> de los </a:t>
            </a:r>
            <a:r>
              <a:rPr lang="en-US" dirty="0" err="1">
                <a:solidFill>
                  <a:schemeClr val="bg1"/>
                </a:solidFill>
              </a:rPr>
              <a:t>vehiculos</a:t>
            </a:r>
            <a:endParaRPr lang="en-US" dirty="0">
              <a:solidFill>
                <a:schemeClr val="bg1"/>
              </a:solidFill>
            </a:endParaRPr>
          </a:p>
          <a:p>
            <a:endParaRPr lang="en-US" dirty="0">
              <a:solidFill>
                <a:schemeClr val="bg1"/>
              </a:solidFill>
            </a:endParaRPr>
          </a:p>
        </p:txBody>
      </p:sp>
      <p:sp>
        <p:nvSpPr>
          <p:cNvPr id="20" name="TextBox 19">
            <a:extLst>
              <a:ext uri="{FF2B5EF4-FFF2-40B4-BE49-F238E27FC236}">
                <a16:creationId xmlns:a16="http://schemas.microsoft.com/office/drawing/2014/main" id="{3F2D9747-4F88-401E-9584-17168C69BCCB}"/>
              </a:ext>
            </a:extLst>
          </p:cNvPr>
          <p:cNvSpPr txBox="1"/>
          <p:nvPr/>
        </p:nvSpPr>
        <p:spPr>
          <a:xfrm>
            <a:off x="4452953" y="1079810"/>
            <a:ext cx="7251367" cy="5632311"/>
          </a:xfrm>
          <a:prstGeom prst="rect">
            <a:avLst/>
          </a:prstGeom>
          <a:noFill/>
        </p:spPr>
        <p:txBody>
          <a:bodyPr wrap="square" rtlCol="0">
            <a:spAutoFit/>
          </a:bodyPr>
          <a:lstStyle/>
          <a:p>
            <a:r>
              <a:rPr lang="es-419" b="1" dirty="0">
                <a:solidFill>
                  <a:schemeClr val="bg1"/>
                </a:solidFill>
              </a:rPr>
              <a:t>PEOPLE:</a:t>
            </a:r>
          </a:p>
          <a:p>
            <a:endParaRPr lang="es-419" b="1" dirty="0">
              <a:solidFill>
                <a:schemeClr val="bg1"/>
              </a:solidFill>
            </a:endParaRPr>
          </a:p>
          <a:p>
            <a:r>
              <a:rPr lang="en-US" dirty="0">
                <a:solidFill>
                  <a:schemeClr val="bg1"/>
                </a:solidFill>
              </a:rPr>
              <a:t>Url: /people</a:t>
            </a:r>
          </a:p>
          <a:p>
            <a:r>
              <a:rPr lang="en-US" dirty="0">
                <a:solidFill>
                  <a:schemeClr val="bg1"/>
                </a:solidFill>
              </a:rPr>
              <a:t>Respuesta: Un </a:t>
            </a:r>
            <a:r>
              <a:rPr lang="en-US" dirty="0" err="1">
                <a:solidFill>
                  <a:schemeClr val="bg1"/>
                </a:solidFill>
              </a:rPr>
              <a:t>objeto</a:t>
            </a:r>
            <a:r>
              <a:rPr lang="en-US" dirty="0">
                <a:solidFill>
                  <a:schemeClr val="bg1"/>
                </a:solidFill>
              </a:rPr>
              <a:t> JSON con los </a:t>
            </a:r>
            <a:r>
              <a:rPr lang="en-US" dirty="0" err="1">
                <a:solidFill>
                  <a:schemeClr val="bg1"/>
                </a:solidFill>
              </a:rPr>
              <a:t>siguientes</a:t>
            </a:r>
            <a:r>
              <a:rPr lang="en-US" dirty="0">
                <a:solidFill>
                  <a:schemeClr val="bg1"/>
                </a:solidFill>
              </a:rPr>
              <a:t> </a:t>
            </a:r>
            <a:r>
              <a:rPr lang="en-US" dirty="0" err="1">
                <a:solidFill>
                  <a:schemeClr val="bg1"/>
                </a:solidFill>
              </a:rPr>
              <a:t>atributos</a:t>
            </a:r>
            <a:r>
              <a:rPr lang="en-US" dirty="0">
                <a:solidFill>
                  <a:schemeClr val="bg1"/>
                </a:solidFill>
              </a:rPr>
              <a:t>:</a:t>
            </a:r>
          </a:p>
          <a:p>
            <a:pPr marL="285750" indent="-285750">
              <a:buFont typeface="Arial" panose="020B0604020202020204" pitchFamily="34" charset="0"/>
              <a:buChar char="•"/>
            </a:pPr>
            <a:r>
              <a:rPr lang="en-US" dirty="0">
                <a:solidFill>
                  <a:schemeClr val="bg1"/>
                </a:solidFill>
              </a:rPr>
              <a:t>name (string): </a:t>
            </a:r>
            <a:r>
              <a:rPr lang="en-US" dirty="0" err="1">
                <a:solidFill>
                  <a:schemeClr val="bg1"/>
                </a:solidFill>
              </a:rPr>
              <a:t>nombre</a:t>
            </a:r>
            <a:r>
              <a:rPr lang="en-US" dirty="0">
                <a:solidFill>
                  <a:schemeClr val="bg1"/>
                </a:solidFill>
              </a:rPr>
              <a:t> del </a:t>
            </a:r>
            <a:r>
              <a:rPr lang="en-US" dirty="0" err="1">
                <a:solidFill>
                  <a:schemeClr val="bg1"/>
                </a:solidFill>
              </a:rPr>
              <a:t>personaje</a:t>
            </a:r>
            <a:r>
              <a:rPr lang="en-US" dirty="0">
                <a:solidFill>
                  <a:schemeClr val="bg1"/>
                </a:solidFill>
              </a:rPr>
              <a:t>.</a:t>
            </a:r>
          </a:p>
          <a:p>
            <a:pPr marL="285750" indent="-285750">
              <a:buFont typeface="Arial" panose="020B0604020202020204" pitchFamily="34" charset="0"/>
              <a:buChar char="•"/>
            </a:pPr>
            <a:r>
              <a:rPr lang="en-US" dirty="0" err="1">
                <a:solidFill>
                  <a:schemeClr val="bg1"/>
                </a:solidFill>
              </a:rPr>
              <a:t>birth_year</a:t>
            </a:r>
            <a:r>
              <a:rPr lang="en-US" dirty="0">
                <a:solidFill>
                  <a:schemeClr val="bg1"/>
                </a:solidFill>
              </a:rPr>
              <a:t> (string): </a:t>
            </a:r>
            <a:r>
              <a:rPr lang="en-US" dirty="0" err="1">
                <a:solidFill>
                  <a:schemeClr val="bg1"/>
                </a:solidFill>
              </a:rPr>
              <a:t>Año</a:t>
            </a:r>
            <a:r>
              <a:rPr lang="en-US" dirty="0">
                <a:solidFill>
                  <a:schemeClr val="bg1"/>
                </a:solidFill>
              </a:rPr>
              <a:t> de </a:t>
            </a:r>
            <a:r>
              <a:rPr lang="en-US" dirty="0" err="1">
                <a:solidFill>
                  <a:schemeClr val="bg1"/>
                </a:solidFill>
              </a:rPr>
              <a:t>nacimiento</a:t>
            </a:r>
            <a:r>
              <a:rPr lang="en-US" dirty="0">
                <a:solidFill>
                  <a:schemeClr val="bg1"/>
                </a:solidFill>
              </a:rPr>
              <a:t> dentro del context de Star Wars</a:t>
            </a:r>
          </a:p>
          <a:p>
            <a:pPr marL="285750" indent="-285750">
              <a:buFont typeface="Arial" panose="020B0604020202020204" pitchFamily="34" charset="0"/>
              <a:buChar char="•"/>
            </a:pPr>
            <a:r>
              <a:rPr lang="en-US" dirty="0" err="1">
                <a:solidFill>
                  <a:schemeClr val="bg1"/>
                </a:solidFill>
              </a:rPr>
              <a:t>eye_color</a:t>
            </a:r>
            <a:r>
              <a:rPr lang="en-US" dirty="0">
                <a:solidFill>
                  <a:schemeClr val="bg1"/>
                </a:solidFill>
              </a:rPr>
              <a:t> (string): color de </a:t>
            </a:r>
            <a:r>
              <a:rPr lang="en-US" dirty="0" err="1">
                <a:solidFill>
                  <a:schemeClr val="bg1"/>
                </a:solidFill>
              </a:rPr>
              <a:t>ojos</a:t>
            </a:r>
            <a:r>
              <a:rPr lang="en-US" dirty="0">
                <a:solidFill>
                  <a:schemeClr val="bg1"/>
                </a:solidFill>
              </a:rPr>
              <a:t>. “n/a” </a:t>
            </a:r>
            <a:r>
              <a:rPr lang="en-US" dirty="0" err="1">
                <a:solidFill>
                  <a:schemeClr val="bg1"/>
                </a:solidFill>
              </a:rPr>
              <a:t>si</a:t>
            </a:r>
            <a:r>
              <a:rPr lang="en-US" dirty="0">
                <a:solidFill>
                  <a:schemeClr val="bg1"/>
                </a:solidFill>
              </a:rPr>
              <a:t> no </a:t>
            </a:r>
            <a:r>
              <a:rPr lang="en-US" dirty="0" err="1">
                <a:solidFill>
                  <a:schemeClr val="bg1"/>
                </a:solidFill>
              </a:rPr>
              <a:t>aplica</a:t>
            </a:r>
            <a:r>
              <a:rPr lang="en-US" dirty="0">
                <a:solidFill>
                  <a:schemeClr val="bg1"/>
                </a:solidFill>
              </a:rPr>
              <a:t> </a:t>
            </a:r>
          </a:p>
          <a:p>
            <a:pPr marL="285750" indent="-285750">
              <a:buFont typeface="Arial" panose="020B0604020202020204" pitchFamily="34" charset="0"/>
              <a:buChar char="•"/>
            </a:pPr>
            <a:r>
              <a:rPr lang="en-US" dirty="0">
                <a:solidFill>
                  <a:schemeClr val="bg1"/>
                </a:solidFill>
              </a:rPr>
              <a:t>gender (string): </a:t>
            </a:r>
            <a:r>
              <a:rPr lang="en-US" dirty="0" err="1">
                <a:solidFill>
                  <a:schemeClr val="bg1"/>
                </a:solidFill>
              </a:rPr>
              <a:t>género</a:t>
            </a:r>
            <a:r>
              <a:rPr lang="en-US" dirty="0">
                <a:solidFill>
                  <a:schemeClr val="bg1"/>
                </a:solidFill>
              </a:rPr>
              <a:t>, n/a </a:t>
            </a:r>
            <a:r>
              <a:rPr lang="en-US" dirty="0" err="1">
                <a:solidFill>
                  <a:schemeClr val="bg1"/>
                </a:solidFill>
              </a:rPr>
              <a:t>si</a:t>
            </a:r>
            <a:r>
              <a:rPr lang="en-US" dirty="0">
                <a:solidFill>
                  <a:schemeClr val="bg1"/>
                </a:solidFill>
              </a:rPr>
              <a:t> no </a:t>
            </a:r>
            <a:r>
              <a:rPr lang="en-US" dirty="0" err="1">
                <a:solidFill>
                  <a:schemeClr val="bg1"/>
                </a:solidFill>
              </a:rPr>
              <a:t>aplica</a:t>
            </a:r>
            <a:endParaRPr lang="en-US" dirty="0">
              <a:solidFill>
                <a:schemeClr val="bg1"/>
              </a:solidFill>
            </a:endParaRPr>
          </a:p>
          <a:p>
            <a:pPr marL="285750" indent="-285750">
              <a:buFont typeface="Arial" panose="020B0604020202020204" pitchFamily="34" charset="0"/>
              <a:buChar char="•"/>
            </a:pPr>
            <a:r>
              <a:rPr lang="en-US" dirty="0" err="1">
                <a:solidFill>
                  <a:schemeClr val="bg1"/>
                </a:solidFill>
              </a:rPr>
              <a:t>hair_color</a:t>
            </a:r>
            <a:r>
              <a:rPr lang="en-US" dirty="0">
                <a:solidFill>
                  <a:schemeClr val="bg1"/>
                </a:solidFill>
              </a:rPr>
              <a:t> (string): color de </a:t>
            </a:r>
            <a:r>
              <a:rPr lang="en-US" dirty="0" err="1">
                <a:solidFill>
                  <a:schemeClr val="bg1"/>
                </a:solidFill>
              </a:rPr>
              <a:t>ojos</a:t>
            </a:r>
            <a:r>
              <a:rPr lang="en-US" dirty="0">
                <a:solidFill>
                  <a:schemeClr val="bg1"/>
                </a:solidFill>
              </a:rPr>
              <a:t>, n/a </a:t>
            </a:r>
            <a:r>
              <a:rPr lang="en-US" dirty="0" err="1">
                <a:solidFill>
                  <a:schemeClr val="bg1"/>
                </a:solidFill>
              </a:rPr>
              <a:t>si</a:t>
            </a:r>
            <a:r>
              <a:rPr lang="en-US" dirty="0">
                <a:solidFill>
                  <a:schemeClr val="bg1"/>
                </a:solidFill>
              </a:rPr>
              <a:t> no </a:t>
            </a:r>
            <a:r>
              <a:rPr lang="en-US" dirty="0" err="1">
                <a:solidFill>
                  <a:schemeClr val="bg1"/>
                </a:solidFill>
              </a:rPr>
              <a:t>aplica</a:t>
            </a:r>
            <a:r>
              <a:rPr lang="en-US" dirty="0">
                <a:solidFill>
                  <a:schemeClr val="bg1"/>
                </a:solidFill>
              </a:rPr>
              <a:t>.</a:t>
            </a:r>
          </a:p>
          <a:p>
            <a:pPr marL="285750" indent="-285750">
              <a:buFont typeface="Arial" panose="020B0604020202020204" pitchFamily="34" charset="0"/>
              <a:buChar char="•"/>
            </a:pPr>
            <a:r>
              <a:rPr lang="en-US" dirty="0">
                <a:solidFill>
                  <a:schemeClr val="bg1"/>
                </a:solidFill>
              </a:rPr>
              <a:t>height (string): </a:t>
            </a:r>
            <a:r>
              <a:rPr lang="en-US" dirty="0" err="1">
                <a:solidFill>
                  <a:schemeClr val="bg1"/>
                </a:solidFill>
              </a:rPr>
              <a:t>altura</a:t>
            </a:r>
            <a:r>
              <a:rPr lang="en-US" dirty="0">
                <a:solidFill>
                  <a:schemeClr val="bg1"/>
                </a:solidFill>
              </a:rPr>
              <a:t> </a:t>
            </a:r>
            <a:r>
              <a:rPr lang="en-US" dirty="0" err="1">
                <a:solidFill>
                  <a:schemeClr val="bg1"/>
                </a:solidFill>
              </a:rPr>
              <a:t>en</a:t>
            </a:r>
            <a:r>
              <a:rPr lang="en-US" dirty="0">
                <a:solidFill>
                  <a:schemeClr val="bg1"/>
                </a:solidFill>
              </a:rPr>
              <a:t> </a:t>
            </a:r>
            <a:r>
              <a:rPr lang="en-US" dirty="0" err="1">
                <a:solidFill>
                  <a:schemeClr val="bg1"/>
                </a:solidFill>
              </a:rPr>
              <a:t>centimetros</a:t>
            </a:r>
            <a:r>
              <a:rPr lang="en-US" dirty="0">
                <a:solidFill>
                  <a:schemeClr val="bg1"/>
                </a:solidFill>
              </a:rPr>
              <a:t>.</a:t>
            </a:r>
          </a:p>
          <a:p>
            <a:pPr marL="285750" indent="-285750">
              <a:buFont typeface="Arial" panose="020B0604020202020204" pitchFamily="34" charset="0"/>
              <a:buChar char="•"/>
            </a:pPr>
            <a:r>
              <a:rPr lang="en-US" dirty="0">
                <a:solidFill>
                  <a:schemeClr val="bg1"/>
                </a:solidFill>
              </a:rPr>
              <a:t>mass (string): peso.</a:t>
            </a:r>
          </a:p>
          <a:p>
            <a:pPr marL="285750" indent="-285750">
              <a:buFont typeface="Arial" panose="020B0604020202020204" pitchFamily="34" charset="0"/>
              <a:buChar char="•"/>
            </a:pPr>
            <a:r>
              <a:rPr lang="en-US" dirty="0" err="1">
                <a:solidFill>
                  <a:schemeClr val="bg1"/>
                </a:solidFill>
              </a:rPr>
              <a:t>skin_color</a:t>
            </a:r>
            <a:r>
              <a:rPr lang="en-US" dirty="0">
                <a:solidFill>
                  <a:schemeClr val="bg1"/>
                </a:solidFill>
              </a:rPr>
              <a:t> (string): color de </a:t>
            </a:r>
            <a:r>
              <a:rPr lang="en-US" dirty="0" err="1">
                <a:solidFill>
                  <a:schemeClr val="bg1"/>
                </a:solidFill>
              </a:rPr>
              <a:t>piel</a:t>
            </a:r>
            <a:r>
              <a:rPr lang="en-US" dirty="0">
                <a:solidFill>
                  <a:schemeClr val="bg1"/>
                </a:solidFill>
              </a:rPr>
              <a:t>.</a:t>
            </a:r>
          </a:p>
          <a:p>
            <a:pPr marL="285750" indent="-285750">
              <a:buFont typeface="Arial" panose="020B0604020202020204" pitchFamily="34" charset="0"/>
              <a:buChar char="•"/>
            </a:pPr>
            <a:r>
              <a:rPr lang="en-US" dirty="0" err="1">
                <a:solidFill>
                  <a:schemeClr val="bg1"/>
                </a:solidFill>
              </a:rPr>
              <a:t>homeworld</a:t>
            </a:r>
            <a:r>
              <a:rPr lang="en-US" dirty="0">
                <a:solidFill>
                  <a:schemeClr val="bg1"/>
                </a:solidFill>
              </a:rPr>
              <a:t> (string): </a:t>
            </a:r>
            <a:r>
              <a:rPr lang="en-US" dirty="0" err="1">
                <a:solidFill>
                  <a:schemeClr val="bg1"/>
                </a:solidFill>
              </a:rPr>
              <a:t>url</a:t>
            </a:r>
            <a:r>
              <a:rPr lang="en-US" dirty="0">
                <a:solidFill>
                  <a:schemeClr val="bg1"/>
                </a:solidFill>
              </a:rPr>
              <a:t> del </a:t>
            </a:r>
            <a:r>
              <a:rPr lang="en-US" dirty="0" err="1">
                <a:solidFill>
                  <a:schemeClr val="bg1"/>
                </a:solidFill>
              </a:rPr>
              <a:t>recurso</a:t>
            </a:r>
            <a:r>
              <a:rPr lang="en-US" dirty="0">
                <a:solidFill>
                  <a:schemeClr val="bg1"/>
                </a:solidFill>
              </a:rPr>
              <a:t> PLANETS </a:t>
            </a:r>
            <a:r>
              <a:rPr lang="en-US" dirty="0" err="1">
                <a:solidFill>
                  <a:schemeClr val="bg1"/>
                </a:solidFill>
              </a:rPr>
              <a:t>donde</a:t>
            </a:r>
            <a:r>
              <a:rPr lang="en-US" dirty="0">
                <a:solidFill>
                  <a:schemeClr val="bg1"/>
                </a:solidFill>
              </a:rPr>
              <a:t> se </a:t>
            </a:r>
            <a:r>
              <a:rPr lang="en-US" dirty="0" err="1">
                <a:solidFill>
                  <a:schemeClr val="bg1"/>
                </a:solidFill>
              </a:rPr>
              <a:t>crió</a:t>
            </a:r>
            <a:r>
              <a:rPr lang="en-US" dirty="0">
                <a:solidFill>
                  <a:schemeClr val="bg1"/>
                </a:solidFill>
              </a:rPr>
              <a:t>.</a:t>
            </a:r>
          </a:p>
          <a:p>
            <a:pPr marL="285750" indent="-285750">
              <a:buFont typeface="Arial" panose="020B0604020202020204" pitchFamily="34" charset="0"/>
              <a:buChar char="•"/>
            </a:pPr>
            <a:r>
              <a:rPr lang="en-US" dirty="0">
                <a:solidFill>
                  <a:schemeClr val="bg1"/>
                </a:solidFill>
              </a:rPr>
              <a:t>films (array): array de </a:t>
            </a:r>
            <a:r>
              <a:rPr lang="en-US" dirty="0" err="1">
                <a:solidFill>
                  <a:schemeClr val="bg1"/>
                </a:solidFill>
              </a:rPr>
              <a:t>urls</a:t>
            </a:r>
            <a:r>
              <a:rPr lang="en-US" dirty="0">
                <a:solidFill>
                  <a:schemeClr val="bg1"/>
                </a:solidFill>
              </a:rPr>
              <a:t> del </a:t>
            </a:r>
            <a:r>
              <a:rPr lang="en-US" dirty="0" err="1">
                <a:solidFill>
                  <a:schemeClr val="bg1"/>
                </a:solidFill>
              </a:rPr>
              <a:t>recurso</a:t>
            </a:r>
            <a:r>
              <a:rPr lang="en-US" dirty="0">
                <a:solidFill>
                  <a:schemeClr val="bg1"/>
                </a:solidFill>
              </a:rPr>
              <a:t> FILMS </a:t>
            </a:r>
            <a:r>
              <a:rPr lang="en-US" dirty="0" err="1">
                <a:solidFill>
                  <a:schemeClr val="bg1"/>
                </a:solidFill>
              </a:rPr>
              <a:t>donde</a:t>
            </a:r>
            <a:r>
              <a:rPr lang="en-US" dirty="0">
                <a:solidFill>
                  <a:schemeClr val="bg1"/>
                </a:solidFill>
              </a:rPr>
              <a:t> </a:t>
            </a:r>
            <a:r>
              <a:rPr lang="en-US" dirty="0" err="1">
                <a:solidFill>
                  <a:schemeClr val="bg1"/>
                </a:solidFill>
              </a:rPr>
              <a:t>aparece</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species (array): array de </a:t>
            </a:r>
            <a:r>
              <a:rPr lang="en-US" dirty="0" err="1">
                <a:solidFill>
                  <a:schemeClr val="bg1"/>
                </a:solidFill>
              </a:rPr>
              <a:t>urls</a:t>
            </a:r>
            <a:r>
              <a:rPr lang="en-US" dirty="0">
                <a:solidFill>
                  <a:schemeClr val="bg1"/>
                </a:solidFill>
              </a:rPr>
              <a:t> del </a:t>
            </a:r>
            <a:r>
              <a:rPr lang="en-US" dirty="0" err="1">
                <a:solidFill>
                  <a:schemeClr val="bg1"/>
                </a:solidFill>
              </a:rPr>
              <a:t>recurso</a:t>
            </a:r>
            <a:r>
              <a:rPr lang="en-US" dirty="0">
                <a:solidFill>
                  <a:schemeClr val="bg1"/>
                </a:solidFill>
              </a:rPr>
              <a:t> SPECIES al que </a:t>
            </a:r>
            <a:r>
              <a:rPr lang="en-US" dirty="0" err="1">
                <a:solidFill>
                  <a:schemeClr val="bg1"/>
                </a:solidFill>
              </a:rPr>
              <a:t>pertenece</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starships (array): array de </a:t>
            </a:r>
            <a:r>
              <a:rPr lang="en-US" dirty="0" err="1">
                <a:solidFill>
                  <a:schemeClr val="bg1"/>
                </a:solidFill>
              </a:rPr>
              <a:t>urls</a:t>
            </a:r>
            <a:r>
              <a:rPr lang="en-US" dirty="0">
                <a:solidFill>
                  <a:schemeClr val="bg1"/>
                </a:solidFill>
              </a:rPr>
              <a:t> del </a:t>
            </a:r>
            <a:r>
              <a:rPr lang="en-US" dirty="0" err="1">
                <a:solidFill>
                  <a:schemeClr val="bg1"/>
                </a:solidFill>
              </a:rPr>
              <a:t>recurso</a:t>
            </a:r>
            <a:r>
              <a:rPr lang="en-US" dirty="0">
                <a:solidFill>
                  <a:schemeClr val="bg1"/>
                </a:solidFill>
              </a:rPr>
              <a:t> STARSHIPS que </a:t>
            </a:r>
            <a:r>
              <a:rPr lang="en-US" dirty="0" err="1">
                <a:solidFill>
                  <a:schemeClr val="bg1"/>
                </a:solidFill>
              </a:rPr>
              <a:t>piloteó</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vehicles (array): array de </a:t>
            </a:r>
            <a:r>
              <a:rPr lang="en-US" dirty="0" err="1">
                <a:solidFill>
                  <a:schemeClr val="bg1"/>
                </a:solidFill>
              </a:rPr>
              <a:t>urls</a:t>
            </a:r>
            <a:r>
              <a:rPr lang="en-US" dirty="0">
                <a:solidFill>
                  <a:schemeClr val="bg1"/>
                </a:solidFill>
              </a:rPr>
              <a:t> del </a:t>
            </a:r>
            <a:r>
              <a:rPr lang="en-US" dirty="0" err="1">
                <a:solidFill>
                  <a:schemeClr val="bg1"/>
                </a:solidFill>
              </a:rPr>
              <a:t>recurso</a:t>
            </a:r>
            <a:r>
              <a:rPr lang="en-US" dirty="0">
                <a:solidFill>
                  <a:schemeClr val="bg1"/>
                </a:solidFill>
              </a:rPr>
              <a:t> VEHICLES que </a:t>
            </a:r>
            <a:r>
              <a:rPr lang="en-US" dirty="0" err="1">
                <a:solidFill>
                  <a:schemeClr val="bg1"/>
                </a:solidFill>
              </a:rPr>
              <a:t>usó</a:t>
            </a:r>
            <a:r>
              <a:rPr lang="en-US" dirty="0">
                <a:solidFill>
                  <a:schemeClr val="bg1"/>
                </a:solidFill>
              </a:rPr>
              <a:t>.</a:t>
            </a:r>
          </a:p>
          <a:p>
            <a:pPr marL="285750" indent="-285750">
              <a:buFont typeface="Arial" panose="020B0604020202020204" pitchFamily="34" charset="0"/>
              <a:buChar char="•"/>
            </a:pPr>
            <a:r>
              <a:rPr lang="en-US" dirty="0" err="1">
                <a:solidFill>
                  <a:schemeClr val="bg1"/>
                </a:solidFill>
              </a:rPr>
              <a:t>url</a:t>
            </a:r>
            <a:r>
              <a:rPr lang="en-US" dirty="0">
                <a:solidFill>
                  <a:schemeClr val="bg1"/>
                </a:solidFill>
              </a:rPr>
              <a:t> (string):  URL con el ID que </a:t>
            </a:r>
            <a:r>
              <a:rPr lang="en-US" dirty="0" err="1">
                <a:solidFill>
                  <a:schemeClr val="bg1"/>
                </a:solidFill>
              </a:rPr>
              <a:t>retorna</a:t>
            </a:r>
            <a:r>
              <a:rPr lang="en-US" dirty="0">
                <a:solidFill>
                  <a:schemeClr val="bg1"/>
                </a:solidFill>
              </a:rPr>
              <a:t> el </a:t>
            </a:r>
            <a:r>
              <a:rPr lang="en-US" dirty="0" err="1">
                <a:solidFill>
                  <a:schemeClr val="bg1"/>
                </a:solidFill>
              </a:rPr>
              <a:t>contenido</a:t>
            </a:r>
            <a:r>
              <a:rPr lang="en-US" dirty="0">
                <a:solidFill>
                  <a:schemeClr val="bg1"/>
                </a:solidFill>
              </a:rPr>
              <a:t> del </a:t>
            </a:r>
            <a:r>
              <a:rPr lang="en-US" dirty="0" err="1">
                <a:solidFill>
                  <a:schemeClr val="bg1"/>
                </a:solidFill>
              </a:rPr>
              <a:t>personaje</a:t>
            </a:r>
            <a:r>
              <a:rPr lang="en-US" dirty="0">
                <a:solidFill>
                  <a:schemeClr val="bg1"/>
                </a:solidFill>
              </a:rPr>
              <a:t>.</a:t>
            </a:r>
          </a:p>
          <a:p>
            <a:pPr marL="285750" indent="-285750">
              <a:buFont typeface="Arial" panose="020B0604020202020204" pitchFamily="34" charset="0"/>
              <a:buChar char="•"/>
            </a:pPr>
            <a:r>
              <a:rPr lang="en-US" dirty="0">
                <a:solidFill>
                  <a:schemeClr val="bg1"/>
                </a:solidFill>
              </a:rPr>
              <a:t>created (string): </a:t>
            </a:r>
            <a:r>
              <a:rPr lang="en-US" dirty="0" err="1">
                <a:solidFill>
                  <a:schemeClr val="bg1"/>
                </a:solidFill>
              </a:rPr>
              <a:t>fecha</a:t>
            </a:r>
            <a:r>
              <a:rPr lang="en-US" dirty="0">
                <a:solidFill>
                  <a:schemeClr val="bg1"/>
                </a:solidFill>
              </a:rPr>
              <a:t> </a:t>
            </a:r>
            <a:r>
              <a:rPr lang="en-US" dirty="0" err="1">
                <a:solidFill>
                  <a:schemeClr val="bg1"/>
                </a:solidFill>
              </a:rPr>
              <a:t>en</a:t>
            </a:r>
            <a:r>
              <a:rPr lang="en-US" dirty="0">
                <a:solidFill>
                  <a:schemeClr val="bg1"/>
                </a:solidFill>
              </a:rPr>
              <a:t> </a:t>
            </a:r>
            <a:r>
              <a:rPr lang="en-US" dirty="0" err="1">
                <a:solidFill>
                  <a:schemeClr val="bg1"/>
                </a:solidFill>
              </a:rPr>
              <a:t>formato</a:t>
            </a:r>
            <a:r>
              <a:rPr lang="en-US" dirty="0">
                <a:solidFill>
                  <a:schemeClr val="bg1"/>
                </a:solidFill>
              </a:rPr>
              <a:t>  ISO 8601</a:t>
            </a:r>
          </a:p>
          <a:p>
            <a:pPr marL="285750" indent="-285750">
              <a:buFont typeface="Arial" panose="020B0604020202020204" pitchFamily="34" charset="0"/>
              <a:buChar char="•"/>
            </a:pPr>
            <a:r>
              <a:rPr lang="en-US" dirty="0">
                <a:solidFill>
                  <a:schemeClr val="bg1"/>
                </a:solidFill>
              </a:rPr>
              <a:t>edited (string): </a:t>
            </a:r>
            <a:r>
              <a:rPr lang="en-US" dirty="0" err="1">
                <a:solidFill>
                  <a:schemeClr val="bg1"/>
                </a:solidFill>
              </a:rPr>
              <a:t>fecha</a:t>
            </a:r>
            <a:r>
              <a:rPr lang="en-US" dirty="0">
                <a:solidFill>
                  <a:schemeClr val="bg1"/>
                </a:solidFill>
              </a:rPr>
              <a:t> </a:t>
            </a:r>
            <a:r>
              <a:rPr lang="en-US" dirty="0" err="1">
                <a:solidFill>
                  <a:schemeClr val="bg1"/>
                </a:solidFill>
              </a:rPr>
              <a:t>en</a:t>
            </a:r>
            <a:r>
              <a:rPr lang="en-US" dirty="0">
                <a:solidFill>
                  <a:schemeClr val="bg1"/>
                </a:solidFill>
              </a:rPr>
              <a:t> </a:t>
            </a:r>
            <a:r>
              <a:rPr lang="en-US" dirty="0" err="1">
                <a:solidFill>
                  <a:schemeClr val="bg1"/>
                </a:solidFill>
              </a:rPr>
              <a:t>formato</a:t>
            </a:r>
            <a:r>
              <a:rPr lang="en-US" dirty="0">
                <a:solidFill>
                  <a:schemeClr val="bg1"/>
                </a:solidFill>
              </a:rPr>
              <a:t> ISO</a:t>
            </a:r>
          </a:p>
        </p:txBody>
      </p:sp>
    </p:spTree>
    <p:extLst>
      <p:ext uri="{BB962C8B-B14F-4D97-AF65-F5344CB8AC3E}">
        <p14:creationId xmlns:p14="http://schemas.microsoft.com/office/powerpoint/2010/main" val="3688042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ángulo redondeado 6"/>
          <p:cNvSpPr/>
          <p:nvPr/>
        </p:nvSpPr>
        <p:spPr>
          <a:xfrm>
            <a:off x="309489" y="351692"/>
            <a:ext cx="11673839"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11" name="CuadroTexto 10"/>
          <p:cNvSpPr txBox="1"/>
          <p:nvPr/>
        </p:nvSpPr>
        <p:spPr>
          <a:xfrm>
            <a:off x="3746695" y="464234"/>
            <a:ext cx="4698609" cy="1077218"/>
          </a:xfrm>
          <a:prstGeom prst="rect">
            <a:avLst/>
          </a:prstGeom>
          <a:noFill/>
        </p:spPr>
        <p:txBody>
          <a:bodyPr wrap="square" rtlCol="0">
            <a:spAutoFit/>
          </a:bodyPr>
          <a:lstStyle/>
          <a:p>
            <a:pPr algn="ctr"/>
            <a:r>
              <a:rPr lang="es-ES_tradnl" sz="3200" b="1" dirty="0">
                <a:solidFill>
                  <a:schemeClr val="bg1"/>
                </a:solidFill>
              </a:rPr>
              <a:t>Análisis de los objetos del servicio SWAPI</a:t>
            </a:r>
          </a:p>
        </p:txBody>
      </p:sp>
      <p:sp>
        <p:nvSpPr>
          <p:cNvPr id="12" name="CuadroTexto 11"/>
          <p:cNvSpPr txBox="1"/>
          <p:nvPr/>
        </p:nvSpPr>
        <p:spPr>
          <a:xfrm>
            <a:off x="844062" y="1548409"/>
            <a:ext cx="10747717" cy="3913059"/>
          </a:xfrm>
          <a:prstGeom prst="rect">
            <a:avLst/>
          </a:prstGeom>
          <a:noFill/>
        </p:spPr>
        <p:txBody>
          <a:bodyPr wrap="square" rtlCol="0">
            <a:spAutoFit/>
          </a:bodyPr>
          <a:lstStyle/>
          <a:p>
            <a:pPr>
              <a:lnSpc>
                <a:spcPct val="150000"/>
              </a:lnSpc>
            </a:pPr>
            <a:r>
              <a:rPr lang="es-CO" sz="2400" dirty="0">
                <a:solidFill>
                  <a:schemeClr val="bg1"/>
                </a:solidFill>
              </a:rPr>
              <a:t>Para la elaboración del sito, hay que tener en cuenta que los recursos tienen dentro de si mismos arreglos con las rutas en donde se consultan otros recursos a los que hace referencia, por ejemplo el recurso PEOPLE tiene un arreglo de películas en donde el personaje ha aparecido. </a:t>
            </a:r>
          </a:p>
          <a:p>
            <a:pPr>
              <a:lnSpc>
                <a:spcPct val="150000"/>
              </a:lnSpc>
            </a:pPr>
            <a:endParaRPr lang="es-CO" sz="2400" dirty="0">
              <a:solidFill>
                <a:schemeClr val="bg1"/>
              </a:solidFill>
            </a:endParaRPr>
          </a:p>
          <a:p>
            <a:pPr>
              <a:lnSpc>
                <a:spcPct val="150000"/>
              </a:lnSpc>
            </a:pPr>
            <a:r>
              <a:rPr lang="es-CO" sz="2400" dirty="0">
                <a:solidFill>
                  <a:schemeClr val="bg1"/>
                </a:solidFill>
              </a:rPr>
              <a:t>Ya que estos arreglos contienen únicamente la </a:t>
            </a:r>
            <a:r>
              <a:rPr lang="es-CO" sz="2400" dirty="0" err="1">
                <a:solidFill>
                  <a:schemeClr val="bg1"/>
                </a:solidFill>
              </a:rPr>
              <a:t>url</a:t>
            </a:r>
            <a:r>
              <a:rPr lang="es-CO" sz="2400" dirty="0">
                <a:solidFill>
                  <a:schemeClr val="bg1"/>
                </a:solidFill>
              </a:rPr>
              <a:t> de donde retorna la información del recurso referenciado</a:t>
            </a:r>
          </a:p>
        </p:txBody>
      </p:sp>
    </p:spTree>
    <p:extLst>
      <p:ext uri="{BB962C8B-B14F-4D97-AF65-F5344CB8AC3E}">
        <p14:creationId xmlns:p14="http://schemas.microsoft.com/office/powerpoint/2010/main" val="2233144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Rectángulo redondeado 6"/>
          <p:cNvSpPr/>
          <p:nvPr/>
        </p:nvSpPr>
        <p:spPr>
          <a:xfrm>
            <a:off x="309489" y="351692"/>
            <a:ext cx="11673839"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11" name="CuadroTexto 10"/>
          <p:cNvSpPr txBox="1"/>
          <p:nvPr/>
        </p:nvSpPr>
        <p:spPr>
          <a:xfrm>
            <a:off x="3746695" y="464234"/>
            <a:ext cx="4698609" cy="1077218"/>
          </a:xfrm>
          <a:prstGeom prst="rect">
            <a:avLst/>
          </a:prstGeom>
          <a:noFill/>
        </p:spPr>
        <p:txBody>
          <a:bodyPr wrap="square" rtlCol="0">
            <a:spAutoFit/>
          </a:bodyPr>
          <a:lstStyle/>
          <a:p>
            <a:pPr algn="ctr"/>
            <a:r>
              <a:rPr lang="es-ES_tradnl" sz="3200" b="1" dirty="0">
                <a:solidFill>
                  <a:schemeClr val="bg1"/>
                </a:solidFill>
              </a:rPr>
              <a:t>Análisis de los objetos del servicio SWAPI</a:t>
            </a:r>
          </a:p>
        </p:txBody>
      </p:sp>
      <p:sp>
        <p:nvSpPr>
          <p:cNvPr id="12" name="CuadroTexto 11"/>
          <p:cNvSpPr txBox="1"/>
          <p:nvPr/>
        </p:nvSpPr>
        <p:spPr>
          <a:xfrm>
            <a:off x="1322364" y="1548409"/>
            <a:ext cx="9791114" cy="3913059"/>
          </a:xfrm>
          <a:prstGeom prst="rect">
            <a:avLst/>
          </a:prstGeom>
          <a:noFill/>
        </p:spPr>
        <p:txBody>
          <a:bodyPr wrap="square" rtlCol="0">
            <a:spAutoFit/>
          </a:bodyPr>
          <a:lstStyle/>
          <a:p>
            <a:pPr>
              <a:lnSpc>
                <a:spcPct val="150000"/>
              </a:lnSpc>
            </a:pPr>
            <a:r>
              <a:rPr lang="es-CO" sz="2400" dirty="0">
                <a:solidFill>
                  <a:schemeClr val="bg1"/>
                </a:solidFill>
              </a:rPr>
              <a:t>De igual manera el api no contiene una URL de alguna imagen que pueda ser usada para mostrar en el sitio, así que se crearán imágenes separadas por carpeta de acuerdo con cada recurso o categoría, </a:t>
            </a:r>
            <a:r>
              <a:rPr lang="es-CO" sz="2400" dirty="0" err="1">
                <a:solidFill>
                  <a:schemeClr val="bg1"/>
                </a:solidFill>
              </a:rPr>
              <a:t>people</a:t>
            </a:r>
            <a:r>
              <a:rPr lang="es-CO" sz="2400" dirty="0">
                <a:solidFill>
                  <a:schemeClr val="bg1"/>
                </a:solidFill>
              </a:rPr>
              <a:t>, films, </a:t>
            </a:r>
            <a:r>
              <a:rPr lang="es-CO" sz="2400" dirty="0" err="1">
                <a:solidFill>
                  <a:schemeClr val="bg1"/>
                </a:solidFill>
              </a:rPr>
              <a:t>starships</a:t>
            </a:r>
            <a:r>
              <a:rPr lang="es-CO" sz="2400" dirty="0">
                <a:solidFill>
                  <a:schemeClr val="bg1"/>
                </a:solidFill>
              </a:rPr>
              <a:t>, </a:t>
            </a:r>
            <a:r>
              <a:rPr lang="es-CO" sz="2400" dirty="0" err="1">
                <a:solidFill>
                  <a:schemeClr val="bg1"/>
                </a:solidFill>
              </a:rPr>
              <a:t>species</a:t>
            </a:r>
            <a:r>
              <a:rPr lang="es-CO" sz="2400" dirty="0">
                <a:solidFill>
                  <a:schemeClr val="bg1"/>
                </a:solidFill>
              </a:rPr>
              <a:t>, </a:t>
            </a:r>
            <a:r>
              <a:rPr lang="es-CO" sz="2400" dirty="0" err="1">
                <a:solidFill>
                  <a:schemeClr val="bg1"/>
                </a:solidFill>
              </a:rPr>
              <a:t>vehicles</a:t>
            </a:r>
            <a:r>
              <a:rPr lang="es-CO" sz="2400" dirty="0">
                <a:solidFill>
                  <a:schemeClr val="bg1"/>
                </a:solidFill>
              </a:rPr>
              <a:t> y </a:t>
            </a:r>
            <a:r>
              <a:rPr lang="es-CO" sz="2400" dirty="0" err="1">
                <a:solidFill>
                  <a:schemeClr val="bg1"/>
                </a:solidFill>
              </a:rPr>
              <a:t>planets</a:t>
            </a:r>
            <a:r>
              <a:rPr lang="es-CO" sz="2400" dirty="0">
                <a:solidFill>
                  <a:schemeClr val="bg1"/>
                </a:solidFill>
              </a:rPr>
              <a:t>.</a:t>
            </a:r>
          </a:p>
          <a:p>
            <a:pPr>
              <a:lnSpc>
                <a:spcPct val="150000"/>
              </a:lnSpc>
            </a:pPr>
            <a:endParaRPr lang="es-CO" sz="2400" dirty="0">
              <a:solidFill>
                <a:schemeClr val="bg1"/>
              </a:solidFill>
            </a:endParaRPr>
          </a:p>
          <a:p>
            <a:pPr>
              <a:lnSpc>
                <a:spcPct val="150000"/>
              </a:lnSpc>
            </a:pPr>
            <a:r>
              <a:rPr lang="es-CO" sz="2400" dirty="0">
                <a:solidFill>
                  <a:schemeClr val="bg1"/>
                </a:solidFill>
              </a:rPr>
              <a:t>Luego se nombrarán con el ID del recurso para ser llamado desde la página cuando se consulte un recurso.</a:t>
            </a:r>
          </a:p>
        </p:txBody>
      </p:sp>
    </p:spTree>
    <p:extLst>
      <p:ext uri="{BB962C8B-B14F-4D97-AF65-F5344CB8AC3E}">
        <p14:creationId xmlns:p14="http://schemas.microsoft.com/office/powerpoint/2010/main" val="2011163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ángulo redondeado 4"/>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6" name="CuadroTexto 5"/>
          <p:cNvSpPr txBox="1"/>
          <p:nvPr/>
        </p:nvSpPr>
        <p:spPr>
          <a:xfrm>
            <a:off x="1420837" y="562708"/>
            <a:ext cx="9369083" cy="7109639"/>
          </a:xfrm>
          <a:prstGeom prst="rect">
            <a:avLst/>
          </a:prstGeom>
          <a:noFill/>
        </p:spPr>
        <p:txBody>
          <a:bodyPr wrap="square" rtlCol="0">
            <a:spAutoFit/>
          </a:bodyPr>
          <a:lstStyle/>
          <a:p>
            <a:pPr algn="ctr" fontAlgn="base"/>
            <a:r>
              <a:rPr lang="es-ES_tradnl" sz="2400" b="1" dirty="0">
                <a:solidFill>
                  <a:schemeClr val="bg1"/>
                </a:solidFill>
              </a:rPr>
              <a:t>DEFINICIÓN DE REQUISITOS</a:t>
            </a:r>
          </a:p>
          <a:p>
            <a:pPr algn="just"/>
            <a:r>
              <a:rPr lang="es-ES_tradnl" sz="2400" dirty="0">
                <a:solidFill>
                  <a:schemeClr val="bg1"/>
                </a:solidFill>
              </a:rPr>
              <a:t> </a:t>
            </a:r>
          </a:p>
          <a:p>
            <a:pPr algn="just"/>
            <a:r>
              <a:rPr lang="es-ES_tradnl" sz="2400" dirty="0">
                <a:solidFill>
                  <a:schemeClr val="bg1"/>
                </a:solidFill>
              </a:rPr>
              <a:t>El plan de gestión de nuestro proyecto radica en identificar y priorizar los requerimientos del sistema, de esta manera a continuación damos a conocer los requisitos internos de la aplicación:</a:t>
            </a:r>
          </a:p>
          <a:p>
            <a:pPr algn="just"/>
            <a:r>
              <a:rPr lang="es-ES_tradnl" sz="2400" dirty="0">
                <a:solidFill>
                  <a:schemeClr val="bg1"/>
                </a:solidFill>
              </a:rPr>
              <a:t> </a:t>
            </a:r>
          </a:p>
          <a:p>
            <a:pPr lvl="0" algn="just"/>
            <a:r>
              <a:rPr lang="es-ES_tradnl" sz="2400" dirty="0">
                <a:solidFill>
                  <a:schemeClr val="bg1"/>
                </a:solidFill>
              </a:rPr>
              <a:t>Crear un catálogo ordenado de películas de STAR WARS</a:t>
            </a:r>
          </a:p>
          <a:p>
            <a:pPr lvl="1" algn="just"/>
            <a:r>
              <a:rPr lang="es-ES_tradnl" sz="2400" dirty="0">
                <a:solidFill>
                  <a:schemeClr val="bg1"/>
                </a:solidFill>
              </a:rPr>
              <a:t>La aplicación debe contener seis categorías debidamente organizadas de tal manera que al usuario le guste interactuar en nuestro sistema.</a:t>
            </a:r>
          </a:p>
          <a:p>
            <a:pPr lvl="1" algn="just"/>
            <a:r>
              <a:rPr lang="es-ES_tradnl" sz="2400" dirty="0">
                <a:solidFill>
                  <a:schemeClr val="bg1"/>
                </a:solidFill>
              </a:rPr>
              <a:t>Crear un input que filtre o ayude a buscar de forma ríspida y por fechas las películas deseadas por el usuario</a:t>
            </a:r>
          </a:p>
          <a:p>
            <a:pPr lvl="1" algn="just"/>
            <a:r>
              <a:rPr lang="es-ES_tradnl" sz="2400" dirty="0">
                <a:solidFill>
                  <a:schemeClr val="bg1"/>
                </a:solidFill>
              </a:rPr>
              <a:t>Cada ítem de las categorías a continuación nombradas deben tener un cuadro de texto donde se pueda ver la información sin error de cada uno.</a:t>
            </a:r>
          </a:p>
          <a:p>
            <a:pPr lvl="0" algn="just"/>
            <a:r>
              <a:rPr lang="es-ES_tradnl" sz="2400" dirty="0">
                <a:solidFill>
                  <a:schemeClr val="bg1"/>
                </a:solidFill>
              </a:rPr>
              <a:t>Categorías: Caracteres, películas, naves espaciales, espacios, vehículos y planetas.</a:t>
            </a:r>
          </a:p>
          <a:p>
            <a:pPr algn="just"/>
            <a:r>
              <a:rPr lang="es-ES_tradnl" sz="2400" dirty="0">
                <a:solidFill>
                  <a:schemeClr val="bg1"/>
                </a:solidFill>
              </a:rPr>
              <a:t> </a:t>
            </a:r>
          </a:p>
          <a:p>
            <a:r>
              <a:rPr lang="es-ES_tradnl" sz="2400" dirty="0">
                <a:solidFill>
                  <a:schemeClr val="bg1"/>
                </a:solidFill>
              </a:rPr>
              <a:t> </a:t>
            </a:r>
          </a:p>
          <a:p>
            <a:endParaRPr lang="es-ES_tradnl" sz="2400" dirty="0">
              <a:solidFill>
                <a:schemeClr val="bg1"/>
              </a:solidFill>
            </a:endParaRPr>
          </a:p>
        </p:txBody>
      </p:sp>
    </p:spTree>
    <p:extLst>
      <p:ext uri="{BB962C8B-B14F-4D97-AF65-F5344CB8AC3E}">
        <p14:creationId xmlns:p14="http://schemas.microsoft.com/office/powerpoint/2010/main" val="277593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ángulo redondeado 5"/>
          <p:cNvSpPr/>
          <p:nvPr/>
        </p:nvSpPr>
        <p:spPr>
          <a:xfrm>
            <a:off x="322384" y="249702"/>
            <a:ext cx="11547231" cy="6358596"/>
          </a:xfrm>
          <a:prstGeom prst="roundRect">
            <a:avLst/>
          </a:prstGeom>
          <a:solidFill>
            <a:schemeClr val="dk1">
              <a:alpha val="42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ES_tradnl"/>
          </a:p>
        </p:txBody>
      </p:sp>
      <p:sp>
        <p:nvSpPr>
          <p:cNvPr id="7" name="CuadroTexto 6"/>
          <p:cNvSpPr txBox="1"/>
          <p:nvPr/>
        </p:nvSpPr>
        <p:spPr>
          <a:xfrm>
            <a:off x="954257" y="1028343"/>
            <a:ext cx="10283483" cy="6555641"/>
          </a:xfrm>
          <a:prstGeom prst="rect">
            <a:avLst/>
          </a:prstGeom>
          <a:noFill/>
        </p:spPr>
        <p:txBody>
          <a:bodyPr wrap="square" rtlCol="0">
            <a:spAutoFit/>
          </a:bodyPr>
          <a:lstStyle/>
          <a:p>
            <a:pPr algn="just"/>
            <a:r>
              <a:rPr lang="es-ES_tradnl" sz="2800" b="1" i="1" dirty="0">
                <a:solidFill>
                  <a:schemeClr val="bg1"/>
                </a:solidFill>
              </a:rPr>
              <a:t>STAKEHOLDERS</a:t>
            </a:r>
            <a:endParaRPr lang="es-ES_tradnl" sz="2800" dirty="0">
              <a:solidFill>
                <a:schemeClr val="bg1"/>
              </a:solidFill>
            </a:endParaRPr>
          </a:p>
          <a:p>
            <a:pPr algn="just"/>
            <a:r>
              <a:rPr lang="es-ES_tradnl" sz="2800" b="1" i="1" dirty="0">
                <a:solidFill>
                  <a:schemeClr val="bg1"/>
                </a:solidFill>
              </a:rPr>
              <a:t> </a:t>
            </a:r>
            <a:endParaRPr lang="es-ES_tradnl" sz="2800" dirty="0">
              <a:solidFill>
                <a:schemeClr val="bg1"/>
              </a:solidFill>
            </a:endParaRPr>
          </a:p>
          <a:p>
            <a:pPr algn="just"/>
            <a:r>
              <a:rPr lang="es-ES_tradnl" sz="2800" dirty="0">
                <a:solidFill>
                  <a:schemeClr val="bg1"/>
                </a:solidFill>
              </a:rPr>
              <a:t>Nuestros principales interesados en que le proyecto tenga éxito son:</a:t>
            </a:r>
          </a:p>
          <a:p>
            <a:r>
              <a:rPr lang="es-ES_tradnl" sz="2800" dirty="0">
                <a:solidFill>
                  <a:schemeClr val="bg1"/>
                </a:solidFill>
              </a:rPr>
              <a:t> </a:t>
            </a:r>
          </a:p>
          <a:p>
            <a:r>
              <a:rPr lang="es-ES_tradnl" sz="2800" b="1" dirty="0">
                <a:solidFill>
                  <a:schemeClr val="bg1"/>
                </a:solidFill>
              </a:rPr>
              <a:t>El cliente:</a:t>
            </a:r>
            <a:r>
              <a:rPr lang="es-ES_tradnl" sz="2800" dirty="0">
                <a:solidFill>
                  <a:schemeClr val="bg1"/>
                </a:solidFill>
              </a:rPr>
              <a:t>  Ha puesto de su parte dándonos las herramientas iniciales de trabajo aportándonos el API REST, la autorización para elaborar el proyecto.</a:t>
            </a:r>
          </a:p>
          <a:p>
            <a:pPr algn="just"/>
            <a:endParaRPr lang="es-ES_tradnl" sz="2800" b="1" dirty="0">
              <a:solidFill>
                <a:schemeClr val="bg1"/>
              </a:solidFill>
            </a:endParaRPr>
          </a:p>
          <a:p>
            <a:pPr algn="just"/>
            <a:r>
              <a:rPr lang="es-ES_tradnl" sz="2800" b="1" dirty="0">
                <a:solidFill>
                  <a:schemeClr val="bg1"/>
                </a:solidFill>
              </a:rPr>
              <a:t>Equipo de diseño y desarrollo web:</a:t>
            </a:r>
            <a:r>
              <a:rPr lang="es-ES_tradnl" sz="2800" dirty="0">
                <a:solidFill>
                  <a:schemeClr val="bg1"/>
                </a:solidFill>
              </a:rPr>
              <a:t> Somos los que bajo un estricto diseño de organización y conocimiento podemos llevar el proyecto a feliz término, con base en los mejores estándares de calidad, siendo los más interesados para que el proyecto tenga exitoso.</a:t>
            </a:r>
          </a:p>
          <a:p>
            <a:pPr algn="ctr"/>
            <a:r>
              <a:rPr lang="es-ES_tradnl" sz="2800" b="1" dirty="0">
                <a:solidFill>
                  <a:schemeClr val="bg1"/>
                </a:solidFill>
              </a:rPr>
              <a:t> </a:t>
            </a:r>
          </a:p>
          <a:p>
            <a:r>
              <a:rPr lang="es-ES_tradnl" sz="2800" dirty="0">
                <a:solidFill>
                  <a:schemeClr val="bg1"/>
                </a:solidFill>
              </a:rPr>
              <a:t> </a:t>
            </a:r>
          </a:p>
          <a:p>
            <a:endParaRPr lang="es-ES_tradnl" sz="2800" dirty="0"/>
          </a:p>
        </p:txBody>
      </p:sp>
    </p:spTree>
    <p:extLst>
      <p:ext uri="{BB962C8B-B14F-4D97-AF65-F5344CB8AC3E}">
        <p14:creationId xmlns:p14="http://schemas.microsoft.com/office/powerpoint/2010/main" val="206448663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331</TotalTime>
  <Words>2100</Words>
  <Application>Microsoft Office PowerPoint</Application>
  <PresentationFormat>Widescreen</PresentationFormat>
  <Paragraphs>250</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Tema de Office</vt:lpstr>
      <vt:lpstr>PowerPoint Presentation</vt:lpstr>
      <vt:lpstr>PowerPoint Presentation</vt:lpstr>
      <vt:lpstr>PowerPoint Presentation</vt:lpstr>
      <vt:lpstr>Diccionario Apis StarWars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de Microsoft Office</dc:creator>
  <cp:lastModifiedBy>EFRAIN LEONARDO  PARDO  PANTANO</cp:lastModifiedBy>
  <cp:revision>25</cp:revision>
  <dcterms:created xsi:type="dcterms:W3CDTF">2020-03-30T04:47:45Z</dcterms:created>
  <dcterms:modified xsi:type="dcterms:W3CDTF">2020-04-01T03:33:19Z</dcterms:modified>
</cp:coreProperties>
</file>

<file path=docProps/thumbnail.jpeg>
</file>